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73" r:id="rId3"/>
    <p:sldId id="290" r:id="rId4"/>
    <p:sldId id="292" r:id="rId5"/>
    <p:sldId id="291" r:id="rId6"/>
    <p:sldId id="293" r:id="rId7"/>
    <p:sldId id="289" r:id="rId8"/>
    <p:sldId id="288" r:id="rId9"/>
    <p:sldId id="284" r:id="rId10"/>
    <p:sldId id="287" r:id="rId11"/>
    <p:sldId id="283" r:id="rId12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9F"/>
    <a:srgbClr val="E60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1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'Belgium 15 10 12 13 9 10 9 6 5 '!$A$46</c:f>
              <c:strCache>
                <c:ptCount val="1"/>
                <c:pt idx="0">
                  <c:v>Belgien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'Belgium 15 10 12 13 9 10 9 6 5 '!$B$45:$G$45</c:f>
              <c:strCache>
                <c:ptCount val="6"/>
                <c:pt idx="0">
                  <c:v>Jan-Feb</c:v>
                </c:pt>
                <c:pt idx="1">
                  <c:v>Mär-Apr</c:v>
                </c:pt>
                <c:pt idx="2">
                  <c:v>Mai-Jun</c:v>
                </c:pt>
                <c:pt idx="3">
                  <c:v>Jul-Aug</c:v>
                </c:pt>
                <c:pt idx="4">
                  <c:v>Sep-Okt</c:v>
                </c:pt>
                <c:pt idx="5">
                  <c:v>Nov-Dez</c:v>
                </c:pt>
              </c:strCache>
            </c:strRef>
          </c:cat>
          <c:val>
            <c:numRef>
              <c:f>'Belgium 15 10 12 13 9 10 9 6 5 '!$B$46:$G$46</c:f>
              <c:numCache>
                <c:formatCode>0.0</c:formatCode>
                <c:ptCount val="6"/>
                <c:pt idx="0">
                  <c:v>25.252525252525253</c:v>
                </c:pt>
                <c:pt idx="1">
                  <c:v>25.252525252525253</c:v>
                </c:pt>
                <c:pt idx="2">
                  <c:v>19.19191919191919</c:v>
                </c:pt>
                <c:pt idx="3">
                  <c:v>15.151515151515152</c:v>
                </c:pt>
                <c:pt idx="4">
                  <c:v>8.0808080808080796</c:v>
                </c:pt>
                <c:pt idx="5">
                  <c:v>7.0707070707070709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5E-418C-AEFB-7B9C2975B363}"/>
            </c:ext>
          </c:extLst>
        </c:ser>
        <c:ser>
          <c:idx val="1"/>
          <c:order val="1"/>
          <c:tx>
            <c:strRef>
              <c:f>'Belgium 15 10 12 13 9 10 9 6 5 '!$A$47</c:f>
              <c:strCache>
                <c:ptCount val="1"/>
                <c:pt idx="0">
                  <c:v>Dänemark</c:v>
                </c:pt>
              </c:strCache>
            </c:strRef>
          </c:tx>
          <c:spPr>
            <a:ln w="12700" cap="rnd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'Belgium 15 10 12 13 9 10 9 6 5 '!$B$45:$G$45</c:f>
              <c:strCache>
                <c:ptCount val="6"/>
                <c:pt idx="0">
                  <c:v>Jan-Feb</c:v>
                </c:pt>
                <c:pt idx="1">
                  <c:v>Mär-Apr</c:v>
                </c:pt>
                <c:pt idx="2">
                  <c:v>Mai-Jun</c:v>
                </c:pt>
                <c:pt idx="3">
                  <c:v>Jul-Aug</c:v>
                </c:pt>
                <c:pt idx="4">
                  <c:v>Sep-Okt</c:v>
                </c:pt>
                <c:pt idx="5">
                  <c:v>Nov-Dez</c:v>
                </c:pt>
              </c:strCache>
            </c:strRef>
          </c:cat>
          <c:val>
            <c:numRef>
              <c:f>'Belgium 15 10 12 13 9 10 9 6 5 '!$B$47:$G$47</c:f>
              <c:numCache>
                <c:formatCode>0.0</c:formatCode>
                <c:ptCount val="6"/>
                <c:pt idx="0">
                  <c:v>26.666666666666664</c:v>
                </c:pt>
                <c:pt idx="1">
                  <c:v>14.444444444444445</c:v>
                </c:pt>
                <c:pt idx="2">
                  <c:v>27.777777777777779</c:v>
                </c:pt>
                <c:pt idx="3">
                  <c:v>15.555555555555555</c:v>
                </c:pt>
                <c:pt idx="4">
                  <c:v>13.333333333333334</c:v>
                </c:pt>
                <c:pt idx="5">
                  <c:v>2.2222222222222223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5E-418C-AEFB-7B9C2975B363}"/>
            </c:ext>
          </c:extLst>
        </c:ser>
        <c:ser>
          <c:idx val="2"/>
          <c:order val="2"/>
          <c:tx>
            <c:strRef>
              <c:f>'Belgium 15 10 12 13 9 10 9 6 5 '!$A$48</c:f>
              <c:strCache>
                <c:ptCount val="1"/>
                <c:pt idx="0">
                  <c:v>Deutschland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'Belgium 15 10 12 13 9 10 9 6 5 '!$B$45:$G$45</c:f>
              <c:strCache>
                <c:ptCount val="6"/>
                <c:pt idx="0">
                  <c:v>Jan-Feb</c:v>
                </c:pt>
                <c:pt idx="1">
                  <c:v>Mär-Apr</c:v>
                </c:pt>
                <c:pt idx="2">
                  <c:v>Mai-Jun</c:v>
                </c:pt>
                <c:pt idx="3">
                  <c:v>Jul-Aug</c:v>
                </c:pt>
                <c:pt idx="4">
                  <c:v>Sep-Okt</c:v>
                </c:pt>
                <c:pt idx="5">
                  <c:v>Nov-Dez</c:v>
                </c:pt>
              </c:strCache>
            </c:strRef>
          </c:cat>
          <c:val>
            <c:numRef>
              <c:f>'Belgium 15 10 12 13 9 10 9 6 5 '!$B$48:$G$48</c:f>
              <c:numCache>
                <c:formatCode>0.0</c:formatCode>
                <c:ptCount val="6"/>
                <c:pt idx="0">
                  <c:v>33.980582524271846</c:v>
                </c:pt>
                <c:pt idx="1">
                  <c:v>22.330097087378643</c:v>
                </c:pt>
                <c:pt idx="2">
                  <c:v>19.417475728155338</c:v>
                </c:pt>
                <c:pt idx="3">
                  <c:v>15.533980582524272</c:v>
                </c:pt>
                <c:pt idx="4">
                  <c:v>6.7961165048543686</c:v>
                </c:pt>
                <c:pt idx="5">
                  <c:v>1.941747572815534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5E-418C-AEFB-7B9C2975B363}"/>
            </c:ext>
          </c:extLst>
        </c:ser>
        <c:ser>
          <c:idx val="3"/>
          <c:order val="3"/>
          <c:tx>
            <c:strRef>
              <c:f>'Belgium 15 10 12 13 9 10 9 6 5 '!$A$49</c:f>
              <c:strCache>
                <c:ptCount val="1"/>
                <c:pt idx="0">
                  <c:v>England</c:v>
                </c:pt>
              </c:strCache>
            </c:strRef>
          </c:tx>
          <c:spPr>
            <a:ln w="12700" cap="rnd">
              <a:solidFill>
                <a:schemeClr val="accent5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'Belgium 15 10 12 13 9 10 9 6 5 '!$B$45:$G$45</c:f>
              <c:strCache>
                <c:ptCount val="6"/>
                <c:pt idx="0">
                  <c:v>Jan-Feb</c:v>
                </c:pt>
                <c:pt idx="1">
                  <c:v>Mär-Apr</c:v>
                </c:pt>
                <c:pt idx="2">
                  <c:v>Mai-Jun</c:v>
                </c:pt>
                <c:pt idx="3">
                  <c:v>Jul-Aug</c:v>
                </c:pt>
                <c:pt idx="4">
                  <c:v>Sep-Okt</c:v>
                </c:pt>
                <c:pt idx="5">
                  <c:v>Nov-Dez</c:v>
                </c:pt>
              </c:strCache>
            </c:strRef>
          </c:cat>
          <c:val>
            <c:numRef>
              <c:f>'Belgium 15 10 12 13 9 10 9 6 5 '!$B$49:$G$49</c:f>
              <c:numCache>
                <c:formatCode>0.0</c:formatCode>
                <c:ptCount val="6"/>
                <c:pt idx="0">
                  <c:v>38.297872340425528</c:v>
                </c:pt>
                <c:pt idx="1">
                  <c:v>17.021276595744681</c:v>
                </c:pt>
                <c:pt idx="2">
                  <c:v>8.5106382978723403</c:v>
                </c:pt>
                <c:pt idx="3">
                  <c:v>10.638297872340425</c:v>
                </c:pt>
                <c:pt idx="4">
                  <c:v>17.021276595744681</c:v>
                </c:pt>
                <c:pt idx="5">
                  <c:v>8.5106382978723403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15E-418C-AEFB-7B9C2975B363}"/>
            </c:ext>
          </c:extLst>
        </c:ser>
        <c:ser>
          <c:idx val="4"/>
          <c:order val="4"/>
          <c:tx>
            <c:strRef>
              <c:f>'Belgium 15 10 12 13 9 10 9 6 5 '!$A$50</c:f>
              <c:strCache>
                <c:ptCount val="1"/>
                <c:pt idx="0">
                  <c:v>Frankreich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'Belgium 15 10 12 13 9 10 9 6 5 '!$B$45:$G$45</c:f>
              <c:strCache>
                <c:ptCount val="6"/>
                <c:pt idx="0">
                  <c:v>Jan-Feb</c:v>
                </c:pt>
                <c:pt idx="1">
                  <c:v>Mär-Apr</c:v>
                </c:pt>
                <c:pt idx="2">
                  <c:v>Mai-Jun</c:v>
                </c:pt>
                <c:pt idx="3">
                  <c:v>Jul-Aug</c:v>
                </c:pt>
                <c:pt idx="4">
                  <c:v>Sep-Okt</c:v>
                </c:pt>
                <c:pt idx="5">
                  <c:v>Nov-Dez</c:v>
                </c:pt>
              </c:strCache>
            </c:strRef>
          </c:cat>
          <c:val>
            <c:numRef>
              <c:f>'Belgium 15 10 12 13 9 10 9 6 5 '!$B$50:$G$50</c:f>
              <c:numCache>
                <c:formatCode>0.0</c:formatCode>
                <c:ptCount val="6"/>
                <c:pt idx="0">
                  <c:v>29.26829268292683</c:v>
                </c:pt>
                <c:pt idx="1">
                  <c:v>26.829268292682926</c:v>
                </c:pt>
                <c:pt idx="2">
                  <c:v>19.512195121951219</c:v>
                </c:pt>
                <c:pt idx="3">
                  <c:v>9.7560975609756095</c:v>
                </c:pt>
                <c:pt idx="4">
                  <c:v>9.7560975609756095</c:v>
                </c:pt>
                <c:pt idx="5">
                  <c:v>4.8780487804878048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15E-418C-AEFB-7B9C2975B363}"/>
            </c:ext>
          </c:extLst>
        </c:ser>
        <c:ser>
          <c:idx val="5"/>
          <c:order val="5"/>
          <c:tx>
            <c:strRef>
              <c:f>'Belgium 15 10 12 13 9 10 9 6 5 '!$A$51</c:f>
              <c:strCache>
                <c:ptCount val="1"/>
                <c:pt idx="0">
                  <c:v>Italien</c:v>
                </c:pt>
              </c:strCache>
            </c:strRef>
          </c:tx>
          <c:spPr>
            <a:ln w="12700" cap="rnd">
              <a:solidFill>
                <a:schemeClr val="accent2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'Belgium 15 10 12 13 9 10 9 6 5 '!$B$45:$G$45</c:f>
              <c:strCache>
                <c:ptCount val="6"/>
                <c:pt idx="0">
                  <c:v>Jan-Feb</c:v>
                </c:pt>
                <c:pt idx="1">
                  <c:v>Mär-Apr</c:v>
                </c:pt>
                <c:pt idx="2">
                  <c:v>Mai-Jun</c:v>
                </c:pt>
                <c:pt idx="3">
                  <c:v>Jul-Aug</c:v>
                </c:pt>
                <c:pt idx="4">
                  <c:v>Sep-Okt</c:v>
                </c:pt>
                <c:pt idx="5">
                  <c:v>Nov-Dez</c:v>
                </c:pt>
              </c:strCache>
            </c:strRef>
          </c:cat>
          <c:val>
            <c:numRef>
              <c:f>'Belgium 15 10 12 13 9 10 9 6 5 '!$B$51:$G$51</c:f>
              <c:numCache>
                <c:formatCode>0.0</c:formatCode>
                <c:ptCount val="6"/>
                <c:pt idx="0">
                  <c:v>33.766233766233768</c:v>
                </c:pt>
                <c:pt idx="1">
                  <c:v>22.077922077922079</c:v>
                </c:pt>
                <c:pt idx="2">
                  <c:v>14.285714285714285</c:v>
                </c:pt>
                <c:pt idx="3">
                  <c:v>19.480519480519483</c:v>
                </c:pt>
                <c:pt idx="4">
                  <c:v>7.7922077922077921</c:v>
                </c:pt>
                <c:pt idx="5">
                  <c:v>2.5974025974025974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15E-418C-AEFB-7B9C2975B363}"/>
            </c:ext>
          </c:extLst>
        </c:ser>
        <c:ser>
          <c:idx val="6"/>
          <c:order val="6"/>
          <c:tx>
            <c:strRef>
              <c:f>'Belgium 15 10 12 13 9 10 9 6 5 '!$A$52</c:f>
              <c:strCache>
                <c:ptCount val="1"/>
                <c:pt idx="0">
                  <c:v>Niederlande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'Belgium 15 10 12 13 9 10 9 6 5 '!$B$45:$G$45</c:f>
              <c:strCache>
                <c:ptCount val="6"/>
                <c:pt idx="0">
                  <c:v>Jan-Feb</c:v>
                </c:pt>
                <c:pt idx="1">
                  <c:v>Mär-Apr</c:v>
                </c:pt>
                <c:pt idx="2">
                  <c:v>Mai-Jun</c:v>
                </c:pt>
                <c:pt idx="3">
                  <c:v>Jul-Aug</c:v>
                </c:pt>
                <c:pt idx="4">
                  <c:v>Sep-Okt</c:v>
                </c:pt>
                <c:pt idx="5">
                  <c:v>Nov-Dez</c:v>
                </c:pt>
              </c:strCache>
            </c:strRef>
          </c:cat>
          <c:val>
            <c:numRef>
              <c:f>'Belgium 15 10 12 13 9 10 9 6 5 '!$B$52:$G$52</c:f>
              <c:numCache>
                <c:formatCode>0.0</c:formatCode>
                <c:ptCount val="6"/>
                <c:pt idx="0">
                  <c:v>28.712871287128714</c:v>
                </c:pt>
                <c:pt idx="1">
                  <c:v>16.831683168316832</c:v>
                </c:pt>
                <c:pt idx="2">
                  <c:v>14.85148514851485</c:v>
                </c:pt>
                <c:pt idx="3">
                  <c:v>12.871287128712872</c:v>
                </c:pt>
                <c:pt idx="4">
                  <c:v>19.801980198019802</c:v>
                </c:pt>
                <c:pt idx="5">
                  <c:v>6.9306930693069306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15E-418C-AEFB-7B9C2975B363}"/>
            </c:ext>
          </c:extLst>
        </c:ser>
        <c:ser>
          <c:idx val="7"/>
          <c:order val="7"/>
          <c:tx>
            <c:strRef>
              <c:f>'Belgium 15 10 12 13 9 10 9 6 5 '!$A$53</c:f>
              <c:strCache>
                <c:ptCount val="1"/>
                <c:pt idx="0">
                  <c:v>Portugal</c:v>
                </c:pt>
              </c:strCache>
            </c:strRef>
          </c:tx>
          <c:spPr>
            <a:ln w="12700" cap="rnd">
              <a:solidFill>
                <a:schemeClr val="accent4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'Belgium 15 10 12 13 9 10 9 6 5 '!$B$45:$G$45</c:f>
              <c:strCache>
                <c:ptCount val="6"/>
                <c:pt idx="0">
                  <c:v>Jan-Feb</c:v>
                </c:pt>
                <c:pt idx="1">
                  <c:v>Mär-Apr</c:v>
                </c:pt>
                <c:pt idx="2">
                  <c:v>Mai-Jun</c:v>
                </c:pt>
                <c:pt idx="3">
                  <c:v>Jul-Aug</c:v>
                </c:pt>
                <c:pt idx="4">
                  <c:v>Sep-Okt</c:v>
                </c:pt>
                <c:pt idx="5">
                  <c:v>Nov-Dez</c:v>
                </c:pt>
              </c:strCache>
            </c:strRef>
          </c:cat>
          <c:val>
            <c:numRef>
              <c:f>'Belgium 15 10 12 13 9 10 9 6 5 '!$B$53:$G$53</c:f>
              <c:numCache>
                <c:formatCode>0.0</c:formatCode>
                <c:ptCount val="6"/>
                <c:pt idx="0">
                  <c:v>31.944444444444443</c:v>
                </c:pt>
                <c:pt idx="1">
                  <c:v>31.944444444444446</c:v>
                </c:pt>
                <c:pt idx="2">
                  <c:v>16.666666666666668</c:v>
                </c:pt>
                <c:pt idx="3">
                  <c:v>8.3333333333333339</c:v>
                </c:pt>
                <c:pt idx="4">
                  <c:v>6.9444444444444446</c:v>
                </c:pt>
                <c:pt idx="5">
                  <c:v>4.166666666666667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15E-418C-AEFB-7B9C2975B363}"/>
            </c:ext>
          </c:extLst>
        </c:ser>
        <c:ser>
          <c:idx val="8"/>
          <c:order val="8"/>
          <c:tx>
            <c:strRef>
              <c:f>'Belgium 15 10 12 13 9 10 9 6 5 '!$A$54</c:f>
              <c:strCache>
                <c:ptCount val="1"/>
                <c:pt idx="0">
                  <c:v>Schweden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'Belgium 15 10 12 13 9 10 9 6 5 '!$B$45:$G$45</c:f>
              <c:strCache>
                <c:ptCount val="6"/>
                <c:pt idx="0">
                  <c:v>Jan-Feb</c:v>
                </c:pt>
                <c:pt idx="1">
                  <c:v>Mär-Apr</c:v>
                </c:pt>
                <c:pt idx="2">
                  <c:v>Mai-Jun</c:v>
                </c:pt>
                <c:pt idx="3">
                  <c:v>Jul-Aug</c:v>
                </c:pt>
                <c:pt idx="4">
                  <c:v>Sep-Okt</c:v>
                </c:pt>
                <c:pt idx="5">
                  <c:v>Nov-Dez</c:v>
                </c:pt>
              </c:strCache>
            </c:strRef>
          </c:cat>
          <c:val>
            <c:numRef>
              <c:f>'Belgium 15 10 12 13 9 10 9 6 5 '!$B$54:$G$54</c:f>
              <c:numCache>
                <c:formatCode>0.0</c:formatCode>
                <c:ptCount val="6"/>
                <c:pt idx="0">
                  <c:v>38.888888888888886</c:v>
                </c:pt>
                <c:pt idx="1">
                  <c:v>22.222222222222221</c:v>
                </c:pt>
                <c:pt idx="2">
                  <c:v>16.666666666666668</c:v>
                </c:pt>
                <c:pt idx="3">
                  <c:v>11.111111111111111</c:v>
                </c:pt>
                <c:pt idx="4">
                  <c:v>11.111111111111111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15E-418C-AEFB-7B9C2975B363}"/>
            </c:ext>
          </c:extLst>
        </c:ser>
        <c:ser>
          <c:idx val="9"/>
          <c:order val="9"/>
          <c:tx>
            <c:strRef>
              <c:f>'Belgium 15 10 12 13 9 10 9 6 5 '!$A$55</c:f>
              <c:strCache>
                <c:ptCount val="1"/>
                <c:pt idx="0">
                  <c:v>Spanien</c:v>
                </c:pt>
              </c:strCache>
            </c:strRef>
          </c:tx>
          <c:spPr>
            <a:ln w="12700" cap="rnd">
              <a:solidFill>
                <a:schemeClr val="accent6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'Belgium 15 10 12 13 9 10 9 6 5 '!$B$45:$G$45</c:f>
              <c:strCache>
                <c:ptCount val="6"/>
                <c:pt idx="0">
                  <c:v>Jan-Feb</c:v>
                </c:pt>
                <c:pt idx="1">
                  <c:v>Mär-Apr</c:v>
                </c:pt>
                <c:pt idx="2">
                  <c:v>Mai-Jun</c:v>
                </c:pt>
                <c:pt idx="3">
                  <c:v>Jul-Aug</c:v>
                </c:pt>
                <c:pt idx="4">
                  <c:v>Sep-Okt</c:v>
                </c:pt>
                <c:pt idx="5">
                  <c:v>Nov-Dez</c:v>
                </c:pt>
              </c:strCache>
            </c:strRef>
          </c:cat>
          <c:val>
            <c:numRef>
              <c:f>'Belgium 15 10 12 13 9 10 9 6 5 '!$B$55:$G$55</c:f>
              <c:numCache>
                <c:formatCode>0.0</c:formatCode>
                <c:ptCount val="6"/>
                <c:pt idx="0">
                  <c:v>24</c:v>
                </c:pt>
                <c:pt idx="1">
                  <c:v>34</c:v>
                </c:pt>
                <c:pt idx="2">
                  <c:v>22</c:v>
                </c:pt>
                <c:pt idx="3">
                  <c:v>10</c:v>
                </c:pt>
                <c:pt idx="4">
                  <c:v>4</c:v>
                </c:pt>
                <c:pt idx="5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15E-418C-AEFB-7B9C2975B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6890624"/>
        <c:axId val="946880224"/>
      </c:lineChart>
      <c:catAx>
        <c:axId val="946890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Geburtsmonat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946880224"/>
        <c:crosses val="autoZero"/>
        <c:auto val="1"/>
        <c:lblAlgn val="ctr"/>
        <c:lblOffset val="100"/>
        <c:noMultiLvlLbl val="0"/>
      </c:catAx>
      <c:valAx>
        <c:axId val="946880224"/>
        <c:scaling>
          <c:orientation val="minMax"/>
          <c:max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Anteil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94689062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4415718954248364"/>
          <c:y val="3.5277777777777776E-2"/>
          <c:w val="0.64689313725490194"/>
          <c:h val="0.2589199074074073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Tabelle1!$AF$1</c:f>
              <c:strCache>
                <c:ptCount val="1"/>
                <c:pt idx="0">
                  <c:v>schlechte Bewältigung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Tabelle1!$AE$2:$AE$5</c:f>
              <c:strCache>
                <c:ptCount val="4"/>
                <c:pt idx="0">
                  <c:v>xxx</c:v>
                </c:pt>
                <c:pt idx="1">
                  <c:v>DCD</c:v>
                </c:pt>
                <c:pt idx="2">
                  <c:v>ADHD</c:v>
                </c:pt>
                <c:pt idx="3">
                  <c:v>Vergl</c:v>
                </c:pt>
              </c:strCache>
            </c:strRef>
          </c:cat>
          <c:val>
            <c:numRef>
              <c:f>Tabelle1!$AF$2:$AF$5</c:f>
              <c:numCache>
                <c:formatCode>0.0</c:formatCode>
                <c:ptCount val="4"/>
                <c:pt idx="0">
                  <c:v>58.974358974358971</c:v>
                </c:pt>
                <c:pt idx="1">
                  <c:v>80</c:v>
                </c:pt>
                <c:pt idx="2">
                  <c:v>45.454545454545453</c:v>
                </c:pt>
                <c:pt idx="3">
                  <c:v>13.043478260869565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64-4C67-9A7D-AE5F0B9451CC}"/>
            </c:ext>
          </c:extLst>
        </c:ser>
        <c:ser>
          <c:idx val="1"/>
          <c:order val="1"/>
          <c:tx>
            <c:strRef>
              <c:f>Tabelle1!$AG$1</c:f>
              <c:strCache>
                <c:ptCount val="1"/>
                <c:pt idx="0">
                  <c:v>gute Bewältigung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Tabelle1!$AE$2:$AE$5</c:f>
              <c:strCache>
                <c:ptCount val="4"/>
                <c:pt idx="0">
                  <c:v>xxx</c:v>
                </c:pt>
                <c:pt idx="1">
                  <c:v>DCD</c:v>
                </c:pt>
                <c:pt idx="2">
                  <c:v>ADHD</c:v>
                </c:pt>
                <c:pt idx="3">
                  <c:v>Vergl</c:v>
                </c:pt>
              </c:strCache>
            </c:strRef>
          </c:cat>
          <c:val>
            <c:numRef>
              <c:f>Tabelle1!$AG$2:$AG$5</c:f>
              <c:numCache>
                <c:formatCode>0.0</c:formatCode>
                <c:ptCount val="4"/>
                <c:pt idx="0">
                  <c:v>41.025641025641029</c:v>
                </c:pt>
                <c:pt idx="1">
                  <c:v>20</c:v>
                </c:pt>
                <c:pt idx="2">
                  <c:v>54.545454545454547</c:v>
                </c:pt>
                <c:pt idx="3">
                  <c:v>86.956521739130437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64-4C67-9A7D-AE5F0B9451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9459183"/>
        <c:axId val="709450031"/>
      </c:barChart>
      <c:catAx>
        <c:axId val="7094591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Gruppe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709450031"/>
        <c:crosses val="autoZero"/>
        <c:auto val="1"/>
        <c:lblAlgn val="ctr"/>
        <c:lblOffset val="100"/>
        <c:noMultiLvlLbl val="0"/>
      </c:catAx>
      <c:valAx>
        <c:axId val="709450031"/>
        <c:scaling>
          <c:orientation val="minMax"/>
          <c:max val="13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Anteil (%)</a:t>
                </a:r>
              </a:p>
            </c:rich>
          </c:tx>
          <c:layout>
            <c:manualLayout>
              <c:xMode val="edge"/>
              <c:yMode val="edge"/>
              <c:x val="7.4626068376068375E-2"/>
              <c:y val="0.296449259722881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709459183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9162500000000008"/>
          <c:y val="5.8473958333333333E-2"/>
          <c:w val="0.62856730769230773"/>
          <c:h val="0.1475823369447921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Tabelle1!$H$2</c:f>
              <c:strCache>
                <c:ptCount val="1"/>
                <c:pt idx="0">
                  <c:v>Ringen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Tabelle1!$I$1:$J$1</c:f>
              <c:strCache>
                <c:ptCount val="2"/>
                <c:pt idx="0">
                  <c:v>Gedächtnis</c:v>
                </c:pt>
                <c:pt idx="1">
                  <c:v>räumlich</c:v>
                </c:pt>
              </c:strCache>
            </c:strRef>
          </c:cat>
          <c:val>
            <c:numRef>
              <c:f>Tabelle1!$I$2:$J$2</c:f>
              <c:numCache>
                <c:formatCode>0.00</c:formatCode>
                <c:ptCount val="2"/>
                <c:pt idx="0">
                  <c:v>9.7740245523496636</c:v>
                </c:pt>
                <c:pt idx="1">
                  <c:v>34.717335209946064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95-477A-8844-C0A7A0326833}"/>
            </c:ext>
          </c:extLst>
        </c:ser>
        <c:ser>
          <c:idx val="1"/>
          <c:order val="1"/>
          <c:tx>
            <c:strRef>
              <c:f>Tabelle1!$H$3</c:f>
              <c:strCache>
                <c:ptCount val="1"/>
                <c:pt idx="0">
                  <c:v>Gedächtnis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Tabelle1!$I$1:$J$1</c:f>
              <c:strCache>
                <c:ptCount val="2"/>
                <c:pt idx="0">
                  <c:v>Gedächtnis</c:v>
                </c:pt>
                <c:pt idx="1">
                  <c:v>räumlich</c:v>
                </c:pt>
              </c:strCache>
            </c:strRef>
          </c:cat>
          <c:val>
            <c:numRef>
              <c:f>Tabelle1!$I$3:$J$3</c:f>
              <c:numCache>
                <c:formatCode>0.00</c:formatCode>
                <c:ptCount val="2"/>
                <c:pt idx="0">
                  <c:v>8.9139103917428884</c:v>
                </c:pt>
                <c:pt idx="1">
                  <c:v>12.197982641332398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95-477A-8844-C0A7A0326833}"/>
            </c:ext>
          </c:extLst>
        </c:ser>
        <c:ser>
          <c:idx val="2"/>
          <c:order val="2"/>
          <c:tx>
            <c:strRef>
              <c:f>Tabelle1!$H$4</c:f>
              <c:strCache>
                <c:ptCount val="1"/>
                <c:pt idx="0">
                  <c:v>Ausdauer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Tabelle1!$I$1:$J$1</c:f>
              <c:strCache>
                <c:ptCount val="2"/>
                <c:pt idx="0">
                  <c:v>Gedächtnis</c:v>
                </c:pt>
                <c:pt idx="1">
                  <c:v>räumlich</c:v>
                </c:pt>
              </c:strCache>
            </c:strRef>
          </c:cat>
          <c:val>
            <c:numRef>
              <c:f>Tabelle1!$I$4:$J$4</c:f>
              <c:numCache>
                <c:formatCode>0.00</c:formatCode>
                <c:ptCount val="2"/>
                <c:pt idx="0">
                  <c:v>-0.86011416060674928</c:v>
                </c:pt>
                <c:pt idx="1">
                  <c:v>9.2266791774180987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95-477A-8844-C0A7A03268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9023359"/>
        <c:axId val="459017119"/>
      </c:barChart>
      <c:catAx>
        <c:axId val="4590233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59017119"/>
        <c:crosses val="autoZero"/>
        <c:auto val="1"/>
        <c:lblAlgn val="ctr"/>
        <c:lblOffset val="100"/>
        <c:noMultiLvlLbl val="0"/>
      </c:catAx>
      <c:valAx>
        <c:axId val="459017119"/>
        <c:scaling>
          <c:orientation val="minMax"/>
          <c:max val="50"/>
          <c:min val="-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Verbesserung (%)</a:t>
                </a:r>
              </a:p>
            </c:rich>
          </c:tx>
          <c:layout>
            <c:manualLayout>
              <c:xMode val="edge"/>
              <c:yMode val="edge"/>
              <c:x val="6.9295634920634924E-2"/>
              <c:y val="0.153031400966183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59023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6418650793650794"/>
          <c:y val="5.5403935185185188E-2"/>
          <c:w val="0.38343253968253976"/>
          <c:h val="0.2365993589743589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0.15983</cdr:x>
      <cdr:y>0.05971</cdr:y>
    </cdr:from>
    <cdr:to>
      <cdr:x>0.29049</cdr:x>
      <cdr:y>0.1819</cdr:y>
    </cdr:to>
    <cdr:sp macro="" textlink="">
      <cdr:nvSpPr>
        <cdr:cNvPr id="2" name="Rechteck 1"/>
        <cdr:cNvSpPr/>
      </cdr:nvSpPr>
      <cdr:spPr>
        <a:xfrm xmlns:a="http://schemas.openxmlformats.org/drawingml/2006/main">
          <a:off x="310713" y="103187"/>
          <a:ext cx="254000" cy="21113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25B3E-F97F-4ED3-AFE6-3DCCEFFA76BC}" type="datetimeFigureOut">
              <a:rPr lang="de-CH" smtClean="0"/>
              <a:t>14.02.2022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A9CF7-5FA8-458A-8100-A6719E7CA35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572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3974-532E-412E-85B2-13C0FE19C4B6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830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52B2-C482-4391-BCD9-796903A6304B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378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75D6-E2DB-44AF-BA24-F9DA57B1656E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013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F256-9AE5-4729-B783-432BCC487263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651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8B4-9279-4105-8EF6-3FC3BF322AEE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93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54AD4-1648-4AA8-9BD6-E939E12F08C4}" type="datetime1">
              <a:rPr lang="de-CH" smtClean="0"/>
              <a:t>14.02.2022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098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F659-37DC-4F32-930C-E8039CBDBA32}" type="datetime1">
              <a:rPr lang="de-CH" smtClean="0"/>
              <a:t>14.02.2022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50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690-740D-4D12-8667-8BDF01997AAD}" type="datetime1">
              <a:rPr lang="de-CH" smtClean="0"/>
              <a:t>14.02.2022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467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0D90A-6EE6-48BE-99BF-51D627438083}" type="datetime1">
              <a:rPr lang="de-CH" smtClean="0"/>
              <a:t>14.02.2022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07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C5C8-8E1C-4656-8148-92C7F4B0E920}" type="datetime1">
              <a:rPr lang="de-CH" smtClean="0"/>
              <a:t>14.02.2022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097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D004-AE26-4A66-8B3E-6518C189E86E}" type="datetime1">
              <a:rPr lang="de-CH" smtClean="0"/>
              <a:t>14.02.2022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111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F391E-1A3A-4EB5-B80F-2469654F20D4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Hossner &amp; </a:t>
            </a:r>
            <a:r>
              <a:rPr lang="de-DE" dirty="0" err="1" smtClean="0"/>
              <a:t>Künzell</a:t>
            </a:r>
            <a:r>
              <a:rPr lang="de-DE" dirty="0" smtClean="0"/>
              <a:t>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620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7.png"/><Relationship Id="rId7" Type="http://schemas.openxmlformats.org/officeDocument/2006/relationships/image" Target="../media/image2.tif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5220000" y="360000"/>
            <a:ext cx="2401424" cy="1052014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15: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Entwicklungsgemäßheit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5220000" y="2160000"/>
            <a:ext cx="3600000" cy="37490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Kapitel 15: Entwicklungsgemäßheit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411)</a:t>
            </a:r>
            <a:endParaRPr lang="de-DE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[Einleitungsbild]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5220000" y="2667600"/>
            <a:ext cx="3600000" cy="307195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Kapitel 15 / Einleitungsbild: Hans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Heigenhauser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(Universität Augsburg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t="13526" r="16755" b="23165"/>
          <a:stretch/>
        </p:blipFill>
        <p:spPr>
          <a:xfrm>
            <a:off x="540000" y="360000"/>
            <a:ext cx="4320000" cy="28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9" name="Rechteck 8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4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3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55984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15: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Entwicklungsgemäßheit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15.2: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Störung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Förderung der motorischen Entwicklung</a:t>
            </a:r>
            <a:endParaRPr lang="de-CH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31039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15.5: Der „Bio-Motion Lab Walker“ mit extremen Ausprägungen eines weiblichen, männlichen, traurigen und fröhlichen Gangbilds (Bilder aus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Troje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434)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Abb. 15.5 / Gangbilder: aus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Troje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, N. F. (2021). 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Biomotion lab </a:t>
            </a:r>
            <a:r>
              <a:rPr lang="de-DE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walker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 www.biomotionlab.ca/html5-bml-walker/. Abdruck mit freundlicher Genehmigung des Autors.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540000" y="360000"/>
            <a:ext cx="4320000" cy="2304000"/>
            <a:chOff x="0" y="0"/>
            <a:chExt cx="4320000" cy="230400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0" y="0"/>
              <a:ext cx="1080000" cy="2304000"/>
              <a:chOff x="1080000" y="0"/>
              <a:chExt cx="1080000" cy="2304000"/>
            </a:xfrm>
          </p:grpSpPr>
          <p:sp>
            <p:nvSpPr>
              <p:cNvPr id="116" name="Rechteck 115"/>
              <p:cNvSpPr/>
              <p:nvPr/>
            </p:nvSpPr>
            <p:spPr>
              <a:xfrm>
                <a:off x="1080000" y="0"/>
                <a:ext cx="1080000" cy="2304000"/>
              </a:xfrm>
              <a:prstGeom prst="rect">
                <a:avLst/>
              </a:prstGeom>
              <a:solidFill>
                <a:schemeClr val="accent2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117" name="Gruppieren 116"/>
              <p:cNvGrpSpPr/>
              <p:nvPr/>
            </p:nvGrpSpPr>
            <p:grpSpPr>
              <a:xfrm>
                <a:off x="1314000" y="158400"/>
                <a:ext cx="617819" cy="1943381"/>
                <a:chOff x="4913312" y="2244725"/>
                <a:chExt cx="617819" cy="1943381"/>
              </a:xfrm>
            </p:grpSpPr>
            <p:grpSp>
              <p:nvGrpSpPr>
                <p:cNvPr id="118" name="Gruppieren 117"/>
                <p:cNvGrpSpPr/>
                <p:nvPr/>
              </p:nvGrpSpPr>
              <p:grpSpPr>
                <a:xfrm>
                  <a:off x="4930775" y="2280725"/>
                  <a:ext cx="581025" cy="1886463"/>
                  <a:chOff x="4930775" y="2280725"/>
                  <a:chExt cx="581025" cy="1886463"/>
                </a:xfrm>
              </p:grpSpPr>
              <p:cxnSp>
                <p:nvCxnSpPr>
                  <p:cNvPr id="135" name="Gerader Verbinder 134"/>
                  <p:cNvCxnSpPr>
                    <a:stCxn id="120" idx="4"/>
                    <a:endCxn id="121" idx="0"/>
                  </p:cNvCxnSpPr>
                  <p:nvPr/>
                </p:nvCxnSpPr>
                <p:spPr>
                  <a:xfrm>
                    <a:off x="5208331" y="2280725"/>
                    <a:ext cx="3969" cy="31087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Gerader Verbinder 135"/>
                  <p:cNvCxnSpPr>
                    <a:stCxn id="123" idx="6"/>
                    <a:endCxn id="121" idx="2"/>
                  </p:cNvCxnSpPr>
                  <p:nvPr/>
                </p:nvCxnSpPr>
                <p:spPr>
                  <a:xfrm>
                    <a:off x="5004080" y="2597689"/>
                    <a:ext cx="190220" cy="11906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Gerader Verbinder 136"/>
                  <p:cNvCxnSpPr>
                    <a:endCxn id="121" idx="2"/>
                  </p:cNvCxnSpPr>
                  <p:nvPr/>
                </p:nvCxnSpPr>
                <p:spPr>
                  <a:xfrm flipH="1">
                    <a:off x="5194300" y="2557207"/>
                    <a:ext cx="203994" cy="52388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Gerader Verbinder 137"/>
                  <p:cNvCxnSpPr>
                    <a:stCxn id="122" idx="0"/>
                  </p:cNvCxnSpPr>
                  <p:nvPr/>
                </p:nvCxnSpPr>
                <p:spPr>
                  <a:xfrm flipH="1">
                    <a:off x="5410201" y="2542382"/>
                    <a:ext cx="6092" cy="337343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Gerader Verbinder 138"/>
                  <p:cNvCxnSpPr/>
                  <p:nvPr/>
                </p:nvCxnSpPr>
                <p:spPr>
                  <a:xfrm flipH="1" flipV="1">
                    <a:off x="5406231" y="2879726"/>
                    <a:ext cx="105569" cy="321468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Gerader Verbinder 139"/>
                  <p:cNvCxnSpPr>
                    <a:endCxn id="121" idx="0"/>
                  </p:cNvCxnSpPr>
                  <p:nvPr/>
                </p:nvCxnSpPr>
                <p:spPr>
                  <a:xfrm flipV="1">
                    <a:off x="5210969" y="2591595"/>
                    <a:ext cx="1331" cy="43497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Gerader Verbinder 140"/>
                  <p:cNvCxnSpPr/>
                  <p:nvPr/>
                </p:nvCxnSpPr>
                <p:spPr>
                  <a:xfrm flipH="1">
                    <a:off x="4949032" y="2602196"/>
                    <a:ext cx="37842" cy="364048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Gerader Verbinder 141"/>
                  <p:cNvCxnSpPr/>
                  <p:nvPr/>
                </p:nvCxnSpPr>
                <p:spPr>
                  <a:xfrm flipV="1">
                    <a:off x="4930775" y="2959100"/>
                    <a:ext cx="23555" cy="13414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r Verbinder 142"/>
                  <p:cNvCxnSpPr/>
                  <p:nvPr/>
                </p:nvCxnSpPr>
                <p:spPr>
                  <a:xfrm flipH="1" flipV="1">
                    <a:off x="5207000" y="3035302"/>
                    <a:ext cx="157956" cy="134936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Gerader Verbinder 143"/>
                  <p:cNvCxnSpPr/>
                  <p:nvPr/>
                </p:nvCxnSpPr>
                <p:spPr>
                  <a:xfrm flipH="1">
                    <a:off x="5046663" y="3032124"/>
                    <a:ext cx="158750" cy="124618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Gerader Verbinder 144"/>
                  <p:cNvCxnSpPr/>
                  <p:nvPr/>
                </p:nvCxnSpPr>
                <p:spPr>
                  <a:xfrm>
                    <a:off x="5049838" y="3158331"/>
                    <a:ext cx="111125" cy="53657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Gerader Verbinder 145"/>
                  <p:cNvCxnSpPr/>
                  <p:nvPr/>
                </p:nvCxnSpPr>
                <p:spPr>
                  <a:xfrm>
                    <a:off x="5157788" y="3694906"/>
                    <a:ext cx="48418" cy="42862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Gerader Verbinder 146"/>
                  <p:cNvCxnSpPr/>
                  <p:nvPr/>
                </p:nvCxnSpPr>
                <p:spPr>
                  <a:xfrm flipH="1">
                    <a:off x="5248275" y="3158331"/>
                    <a:ext cx="116682" cy="442913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Gerader Verbinder 147"/>
                  <p:cNvCxnSpPr/>
                  <p:nvPr/>
                </p:nvCxnSpPr>
                <p:spPr>
                  <a:xfrm flipH="1">
                    <a:off x="5244306" y="3602038"/>
                    <a:ext cx="3175" cy="56515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9" name="Gruppieren 118"/>
                <p:cNvGrpSpPr/>
                <p:nvPr/>
              </p:nvGrpSpPr>
              <p:grpSpPr>
                <a:xfrm>
                  <a:off x="4913312" y="2244725"/>
                  <a:ext cx="617819" cy="1943381"/>
                  <a:chOff x="4913312" y="2244725"/>
                  <a:chExt cx="617819" cy="1943381"/>
                </a:xfrm>
              </p:grpSpPr>
              <p:sp>
                <p:nvSpPr>
                  <p:cNvPr id="120" name="Ellipse 119"/>
                  <p:cNvSpPr/>
                  <p:nvPr/>
                </p:nvSpPr>
                <p:spPr>
                  <a:xfrm>
                    <a:off x="5190331" y="2244725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21" name="Ellipse 120"/>
                  <p:cNvSpPr/>
                  <p:nvPr/>
                </p:nvSpPr>
                <p:spPr>
                  <a:xfrm>
                    <a:off x="5194300" y="2591595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22" name="Ellipse 121"/>
                  <p:cNvSpPr/>
                  <p:nvPr/>
                </p:nvSpPr>
                <p:spPr>
                  <a:xfrm>
                    <a:off x="5398293" y="2542382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23" name="Ellipse 122"/>
                  <p:cNvSpPr/>
                  <p:nvPr/>
                </p:nvSpPr>
                <p:spPr>
                  <a:xfrm>
                    <a:off x="4968080" y="2579689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24" name="Ellipse 123"/>
                  <p:cNvSpPr/>
                  <p:nvPr/>
                </p:nvSpPr>
                <p:spPr>
                  <a:xfrm>
                    <a:off x="5387974" y="2861469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25" name="Ellipse 124"/>
                  <p:cNvSpPr/>
                  <p:nvPr/>
                </p:nvSpPr>
                <p:spPr>
                  <a:xfrm>
                    <a:off x="5495131" y="3173413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26" name="Ellipse 125"/>
                  <p:cNvSpPr/>
                  <p:nvPr/>
                </p:nvSpPr>
                <p:spPr>
                  <a:xfrm>
                    <a:off x="4932362" y="2951957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27" name="Ellipse 126"/>
                  <p:cNvSpPr/>
                  <p:nvPr/>
                </p:nvSpPr>
                <p:spPr>
                  <a:xfrm>
                    <a:off x="4913312" y="3079751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28" name="Ellipse 127"/>
                  <p:cNvSpPr/>
                  <p:nvPr/>
                </p:nvSpPr>
                <p:spPr>
                  <a:xfrm>
                    <a:off x="5187156" y="3018631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29" name="Ellipse 128"/>
                  <p:cNvSpPr/>
                  <p:nvPr/>
                </p:nvSpPr>
                <p:spPr>
                  <a:xfrm>
                    <a:off x="5031581" y="3140869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30" name="Ellipse 129"/>
                  <p:cNvSpPr/>
                  <p:nvPr/>
                </p:nvSpPr>
                <p:spPr>
                  <a:xfrm>
                    <a:off x="5349876" y="3145632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31" name="Ellipse 130"/>
                  <p:cNvSpPr/>
                  <p:nvPr/>
                </p:nvSpPr>
                <p:spPr>
                  <a:xfrm>
                    <a:off x="5226049" y="3590925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32" name="Ellipse 131"/>
                  <p:cNvSpPr/>
                  <p:nvPr/>
                </p:nvSpPr>
                <p:spPr>
                  <a:xfrm>
                    <a:off x="5139531" y="3680619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33" name="Ellipse 132"/>
                  <p:cNvSpPr/>
                  <p:nvPr/>
                </p:nvSpPr>
                <p:spPr>
                  <a:xfrm>
                    <a:off x="5225256" y="4152106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34" name="Ellipse 133"/>
                  <p:cNvSpPr/>
                  <p:nvPr/>
                </p:nvSpPr>
                <p:spPr>
                  <a:xfrm>
                    <a:off x="5188744" y="4112420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</p:grpSp>
          </p:grpSp>
        </p:grpSp>
        <p:grpSp>
          <p:nvGrpSpPr>
            <p:cNvPr id="10" name="Gruppieren 9"/>
            <p:cNvGrpSpPr/>
            <p:nvPr/>
          </p:nvGrpSpPr>
          <p:grpSpPr>
            <a:xfrm>
              <a:off x="3240000" y="0"/>
              <a:ext cx="1080000" cy="2304000"/>
              <a:chOff x="3240000" y="0"/>
              <a:chExt cx="1080000" cy="2304000"/>
            </a:xfrm>
          </p:grpSpPr>
          <p:sp>
            <p:nvSpPr>
              <p:cNvPr id="83" name="Rechteck 82"/>
              <p:cNvSpPr/>
              <p:nvPr/>
            </p:nvSpPr>
            <p:spPr>
              <a:xfrm>
                <a:off x="3240000" y="0"/>
                <a:ext cx="1080000" cy="2304000"/>
              </a:xfrm>
              <a:prstGeom prst="rect">
                <a:avLst/>
              </a:prstGeom>
              <a:solidFill>
                <a:schemeClr val="accent6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84" name="Gruppieren 83"/>
              <p:cNvGrpSpPr/>
              <p:nvPr/>
            </p:nvGrpSpPr>
            <p:grpSpPr>
              <a:xfrm>
                <a:off x="3474000" y="158400"/>
                <a:ext cx="686875" cy="1952907"/>
                <a:chOff x="2740818" y="2268538"/>
                <a:chExt cx="686875" cy="1952907"/>
              </a:xfrm>
            </p:grpSpPr>
            <p:grpSp>
              <p:nvGrpSpPr>
                <p:cNvPr id="85" name="Gruppieren 84"/>
                <p:cNvGrpSpPr/>
                <p:nvPr/>
              </p:nvGrpSpPr>
              <p:grpSpPr>
                <a:xfrm>
                  <a:off x="2758818" y="2304538"/>
                  <a:ext cx="668875" cy="1916907"/>
                  <a:chOff x="2758818" y="2304538"/>
                  <a:chExt cx="668875" cy="1916907"/>
                </a:xfrm>
              </p:grpSpPr>
              <p:cxnSp>
                <p:nvCxnSpPr>
                  <p:cNvPr id="102" name="Gerader Verbinder 101"/>
                  <p:cNvCxnSpPr>
                    <a:stCxn id="87" idx="4"/>
                    <a:endCxn id="88" idx="0"/>
                  </p:cNvCxnSpPr>
                  <p:nvPr/>
                </p:nvCxnSpPr>
                <p:spPr>
                  <a:xfrm>
                    <a:off x="3037424" y="2304538"/>
                    <a:ext cx="7144" cy="329919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Gerader Verbinder 102"/>
                  <p:cNvCxnSpPr>
                    <a:stCxn id="90" idx="6"/>
                    <a:endCxn id="88" idx="2"/>
                  </p:cNvCxnSpPr>
                  <p:nvPr/>
                </p:nvCxnSpPr>
                <p:spPr>
                  <a:xfrm>
                    <a:off x="2828411" y="2592926"/>
                    <a:ext cx="198157" cy="5953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Gerader Verbinder 103"/>
                  <p:cNvCxnSpPr>
                    <a:stCxn id="89" idx="2"/>
                    <a:endCxn id="88" idx="3"/>
                  </p:cNvCxnSpPr>
                  <p:nvPr/>
                </p:nvCxnSpPr>
                <p:spPr>
                  <a:xfrm flipH="1">
                    <a:off x="3031840" y="2565938"/>
                    <a:ext cx="242377" cy="99247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Gerader Verbinder 104"/>
                  <p:cNvCxnSpPr>
                    <a:stCxn id="89" idx="5"/>
                    <a:endCxn id="92" idx="4"/>
                  </p:cNvCxnSpPr>
                  <p:nvPr/>
                </p:nvCxnSpPr>
                <p:spPr>
                  <a:xfrm>
                    <a:off x="3304945" y="2578666"/>
                    <a:ext cx="104748" cy="33309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Gerader Verbinder 105"/>
                  <p:cNvCxnSpPr>
                    <a:stCxn id="92" idx="6"/>
                    <a:endCxn id="91" idx="2"/>
                  </p:cNvCxnSpPr>
                  <p:nvPr/>
                </p:nvCxnSpPr>
                <p:spPr>
                  <a:xfrm flipH="1" flipV="1">
                    <a:off x="3345655" y="2885819"/>
                    <a:ext cx="82038" cy="7938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Gerader Verbinder 106"/>
                  <p:cNvCxnSpPr>
                    <a:stCxn id="95" idx="0"/>
                    <a:endCxn id="88" idx="0"/>
                  </p:cNvCxnSpPr>
                  <p:nvPr/>
                </p:nvCxnSpPr>
                <p:spPr>
                  <a:xfrm flipH="1" flipV="1">
                    <a:off x="3044568" y="2634457"/>
                    <a:ext cx="6350" cy="47704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Gerader Verbinder 107"/>
                  <p:cNvCxnSpPr>
                    <a:stCxn id="90" idx="4"/>
                    <a:endCxn id="93" idx="4"/>
                  </p:cNvCxnSpPr>
                  <p:nvPr/>
                </p:nvCxnSpPr>
                <p:spPr>
                  <a:xfrm>
                    <a:off x="2810411" y="2610926"/>
                    <a:ext cx="4763" cy="33258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Gerader Verbinder 108"/>
                  <p:cNvCxnSpPr>
                    <a:stCxn id="94" idx="4"/>
                    <a:endCxn id="93" idx="0"/>
                  </p:cNvCxnSpPr>
                  <p:nvPr/>
                </p:nvCxnSpPr>
                <p:spPr>
                  <a:xfrm flipV="1">
                    <a:off x="2758818" y="2907507"/>
                    <a:ext cx="56356" cy="37334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Gerader Verbinder 109"/>
                  <p:cNvCxnSpPr>
                    <a:stCxn id="97" idx="1"/>
                    <a:endCxn id="95" idx="1"/>
                  </p:cNvCxnSpPr>
                  <p:nvPr/>
                </p:nvCxnSpPr>
                <p:spPr>
                  <a:xfrm flipH="1" flipV="1">
                    <a:off x="3038190" y="3116773"/>
                    <a:ext cx="96838" cy="140493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Gerader Verbinder 110"/>
                  <p:cNvCxnSpPr/>
                  <p:nvPr/>
                </p:nvCxnSpPr>
                <p:spPr>
                  <a:xfrm flipH="1">
                    <a:off x="2922331" y="3128964"/>
                    <a:ext cx="130175" cy="11112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Gerader Verbinder 111"/>
                  <p:cNvCxnSpPr>
                    <a:stCxn id="96" idx="4"/>
                    <a:endCxn id="99" idx="4"/>
                  </p:cNvCxnSpPr>
                  <p:nvPr/>
                </p:nvCxnSpPr>
                <p:spPr>
                  <a:xfrm>
                    <a:off x="2920743" y="3258625"/>
                    <a:ext cx="41275" cy="43894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Gerader Verbinder 112"/>
                  <p:cNvCxnSpPr>
                    <a:stCxn id="99" idx="0"/>
                    <a:endCxn id="101" idx="4"/>
                  </p:cNvCxnSpPr>
                  <p:nvPr/>
                </p:nvCxnSpPr>
                <p:spPr>
                  <a:xfrm>
                    <a:off x="2962018" y="3661569"/>
                    <a:ext cx="15082" cy="559876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Gerader Verbinder 113"/>
                  <p:cNvCxnSpPr>
                    <a:stCxn id="97" idx="4"/>
                    <a:endCxn id="98" idx="0"/>
                  </p:cNvCxnSpPr>
                  <p:nvPr/>
                </p:nvCxnSpPr>
                <p:spPr>
                  <a:xfrm>
                    <a:off x="3147756" y="3287994"/>
                    <a:ext cx="14287" cy="43072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Gerader Verbinder 114"/>
                  <p:cNvCxnSpPr/>
                  <p:nvPr/>
                </p:nvCxnSpPr>
                <p:spPr>
                  <a:xfrm flipH="1">
                    <a:off x="3125502" y="3745479"/>
                    <a:ext cx="34131" cy="25950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" name="Gruppieren 85"/>
                <p:cNvGrpSpPr/>
                <p:nvPr/>
              </p:nvGrpSpPr>
              <p:grpSpPr>
                <a:xfrm>
                  <a:off x="2740818" y="2268538"/>
                  <a:ext cx="686875" cy="1952907"/>
                  <a:chOff x="2740818" y="2268538"/>
                  <a:chExt cx="686875" cy="1952907"/>
                </a:xfrm>
              </p:grpSpPr>
              <p:sp>
                <p:nvSpPr>
                  <p:cNvPr id="87" name="Ellipse 86"/>
                  <p:cNvSpPr/>
                  <p:nvPr/>
                </p:nvSpPr>
                <p:spPr>
                  <a:xfrm>
                    <a:off x="3019424" y="2268538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88" name="Ellipse 87"/>
                  <p:cNvSpPr/>
                  <p:nvPr/>
                </p:nvSpPr>
                <p:spPr>
                  <a:xfrm>
                    <a:off x="3026568" y="2634457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89" name="Ellipse 88"/>
                  <p:cNvSpPr/>
                  <p:nvPr/>
                </p:nvSpPr>
                <p:spPr>
                  <a:xfrm>
                    <a:off x="3274217" y="2547938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90" name="Ellipse 89"/>
                  <p:cNvSpPr/>
                  <p:nvPr/>
                </p:nvSpPr>
                <p:spPr>
                  <a:xfrm>
                    <a:off x="2792411" y="2574926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91" name="Ellipse 90"/>
                  <p:cNvSpPr/>
                  <p:nvPr/>
                </p:nvSpPr>
                <p:spPr>
                  <a:xfrm>
                    <a:off x="3345655" y="2867819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92" name="Ellipse 91"/>
                  <p:cNvSpPr/>
                  <p:nvPr/>
                </p:nvSpPr>
                <p:spPr>
                  <a:xfrm>
                    <a:off x="3391693" y="2875757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93" name="Ellipse 92"/>
                  <p:cNvSpPr/>
                  <p:nvPr/>
                </p:nvSpPr>
                <p:spPr>
                  <a:xfrm>
                    <a:off x="2797174" y="2907507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94" name="Ellipse 93"/>
                  <p:cNvSpPr/>
                  <p:nvPr/>
                </p:nvSpPr>
                <p:spPr>
                  <a:xfrm>
                    <a:off x="2740818" y="3244851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95" name="Ellipse 94"/>
                  <p:cNvSpPr/>
                  <p:nvPr/>
                </p:nvSpPr>
                <p:spPr>
                  <a:xfrm>
                    <a:off x="3032918" y="3111501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96" name="Ellipse 95"/>
                  <p:cNvSpPr/>
                  <p:nvPr/>
                </p:nvSpPr>
                <p:spPr>
                  <a:xfrm>
                    <a:off x="2902743" y="3222625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97" name="Ellipse 96"/>
                  <p:cNvSpPr/>
                  <p:nvPr/>
                </p:nvSpPr>
                <p:spPr>
                  <a:xfrm>
                    <a:off x="3129756" y="3251994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98" name="Ellipse 97"/>
                  <p:cNvSpPr/>
                  <p:nvPr/>
                </p:nvSpPr>
                <p:spPr>
                  <a:xfrm>
                    <a:off x="3144043" y="3718719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99" name="Ellipse 98"/>
                  <p:cNvSpPr/>
                  <p:nvPr/>
                </p:nvSpPr>
                <p:spPr>
                  <a:xfrm>
                    <a:off x="2944018" y="3661569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00" name="Ellipse 99"/>
                  <p:cNvSpPr/>
                  <p:nvPr/>
                </p:nvSpPr>
                <p:spPr>
                  <a:xfrm>
                    <a:off x="3109912" y="4003675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01" name="Ellipse 100"/>
                  <p:cNvSpPr/>
                  <p:nvPr/>
                </p:nvSpPr>
                <p:spPr>
                  <a:xfrm>
                    <a:off x="2959100" y="4185445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</p:grpSp>
          </p:grpSp>
        </p:grpSp>
        <p:grpSp>
          <p:nvGrpSpPr>
            <p:cNvPr id="11" name="Gruppieren 10"/>
            <p:cNvGrpSpPr/>
            <p:nvPr/>
          </p:nvGrpSpPr>
          <p:grpSpPr>
            <a:xfrm>
              <a:off x="2160000" y="0"/>
              <a:ext cx="1080000" cy="2304000"/>
              <a:chOff x="2160000" y="0"/>
              <a:chExt cx="1080000" cy="2304000"/>
            </a:xfrm>
          </p:grpSpPr>
          <p:sp>
            <p:nvSpPr>
              <p:cNvPr id="50" name="Rechteck 49"/>
              <p:cNvSpPr/>
              <p:nvPr/>
            </p:nvSpPr>
            <p:spPr>
              <a:xfrm>
                <a:off x="2160000" y="0"/>
                <a:ext cx="1080000" cy="2304000"/>
              </a:xfrm>
              <a:prstGeom prst="rect">
                <a:avLst/>
              </a:pr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51" name="Gruppieren 50"/>
              <p:cNvGrpSpPr/>
              <p:nvPr/>
            </p:nvGrpSpPr>
            <p:grpSpPr>
              <a:xfrm>
                <a:off x="2338054" y="166057"/>
                <a:ext cx="701956" cy="1967988"/>
                <a:chOff x="3778054" y="2241357"/>
                <a:chExt cx="701956" cy="1967988"/>
              </a:xfrm>
            </p:grpSpPr>
            <p:grpSp>
              <p:nvGrpSpPr>
                <p:cNvPr id="52" name="Gruppieren 51"/>
                <p:cNvGrpSpPr/>
                <p:nvPr/>
              </p:nvGrpSpPr>
              <p:grpSpPr>
                <a:xfrm>
                  <a:off x="3795713" y="2270919"/>
                  <a:ext cx="667543" cy="1924050"/>
                  <a:chOff x="3795713" y="2270919"/>
                  <a:chExt cx="667543" cy="1924050"/>
                </a:xfrm>
              </p:grpSpPr>
              <p:cxnSp>
                <p:nvCxnSpPr>
                  <p:cNvPr id="69" name="Gerader Verbinder 68"/>
                  <p:cNvCxnSpPr/>
                  <p:nvPr/>
                </p:nvCxnSpPr>
                <p:spPr>
                  <a:xfrm>
                    <a:off x="4112420" y="2270919"/>
                    <a:ext cx="14287" cy="331788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Gerader Verbinder 69"/>
                  <p:cNvCxnSpPr/>
                  <p:nvPr/>
                </p:nvCxnSpPr>
                <p:spPr>
                  <a:xfrm>
                    <a:off x="3886200" y="2593975"/>
                    <a:ext cx="238125" cy="3969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Gerader Verbinder 70"/>
                  <p:cNvCxnSpPr/>
                  <p:nvPr/>
                </p:nvCxnSpPr>
                <p:spPr>
                  <a:xfrm flipH="1">
                    <a:off x="4123531" y="2559050"/>
                    <a:ext cx="218282" cy="37306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Gerader Verbinder 71"/>
                  <p:cNvCxnSpPr/>
                  <p:nvPr/>
                </p:nvCxnSpPr>
                <p:spPr>
                  <a:xfrm>
                    <a:off x="4341019" y="2554288"/>
                    <a:ext cx="35719" cy="348456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Gerader Verbinder 72"/>
                  <p:cNvCxnSpPr/>
                  <p:nvPr/>
                </p:nvCxnSpPr>
                <p:spPr>
                  <a:xfrm flipH="1" flipV="1">
                    <a:off x="4375150" y="2903538"/>
                    <a:ext cx="88106" cy="372268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Gerader Verbinder 73"/>
                  <p:cNvCxnSpPr/>
                  <p:nvPr/>
                </p:nvCxnSpPr>
                <p:spPr>
                  <a:xfrm flipH="1" flipV="1">
                    <a:off x="4122738" y="2595563"/>
                    <a:ext cx="16668" cy="42862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Gerader Verbinder 74"/>
                  <p:cNvCxnSpPr/>
                  <p:nvPr/>
                </p:nvCxnSpPr>
                <p:spPr>
                  <a:xfrm flipH="1">
                    <a:off x="3848895" y="2593974"/>
                    <a:ext cx="38895" cy="33655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Gerader Verbinder 75"/>
                  <p:cNvCxnSpPr/>
                  <p:nvPr/>
                </p:nvCxnSpPr>
                <p:spPr>
                  <a:xfrm flipV="1">
                    <a:off x="3795713" y="2926557"/>
                    <a:ext cx="54769" cy="327026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Gerader Verbinder 76"/>
                  <p:cNvCxnSpPr/>
                  <p:nvPr/>
                </p:nvCxnSpPr>
                <p:spPr>
                  <a:xfrm flipH="1" flipV="1">
                    <a:off x="4140995" y="3021807"/>
                    <a:ext cx="125411" cy="146843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Gerader Verbinder 77"/>
                  <p:cNvCxnSpPr/>
                  <p:nvPr/>
                </p:nvCxnSpPr>
                <p:spPr>
                  <a:xfrm flipH="1">
                    <a:off x="4017963" y="3023394"/>
                    <a:ext cx="123826" cy="138906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Gerader Verbinder 78"/>
                  <p:cNvCxnSpPr/>
                  <p:nvPr/>
                </p:nvCxnSpPr>
                <p:spPr>
                  <a:xfrm>
                    <a:off x="4013995" y="3163094"/>
                    <a:ext cx="52386" cy="528637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Gerader Verbinder 79"/>
                  <p:cNvCxnSpPr/>
                  <p:nvPr/>
                </p:nvCxnSpPr>
                <p:spPr>
                  <a:xfrm>
                    <a:off x="4067175" y="3690938"/>
                    <a:ext cx="40481" cy="50403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Gerader Verbinder 80"/>
                  <p:cNvCxnSpPr/>
                  <p:nvPr/>
                </p:nvCxnSpPr>
                <p:spPr>
                  <a:xfrm>
                    <a:off x="4268788" y="3167856"/>
                    <a:ext cx="6350" cy="52943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Gerader Verbinder 81"/>
                  <p:cNvCxnSpPr/>
                  <p:nvPr/>
                </p:nvCxnSpPr>
                <p:spPr>
                  <a:xfrm flipH="1">
                    <a:off x="4238625" y="3692525"/>
                    <a:ext cx="39689" cy="362744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" name="Gruppieren 52"/>
                <p:cNvGrpSpPr/>
                <p:nvPr/>
              </p:nvGrpSpPr>
              <p:grpSpPr>
                <a:xfrm>
                  <a:off x="3778054" y="2241357"/>
                  <a:ext cx="701956" cy="1967988"/>
                  <a:chOff x="3770117" y="2238182"/>
                  <a:chExt cx="701956" cy="1967988"/>
                </a:xfrm>
              </p:grpSpPr>
              <p:sp>
                <p:nvSpPr>
                  <p:cNvPr id="54" name="Ellipse 53"/>
                  <p:cNvSpPr/>
                  <p:nvPr/>
                </p:nvSpPr>
                <p:spPr>
                  <a:xfrm>
                    <a:off x="4086030" y="2238182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55" name="Ellipse 54"/>
                  <p:cNvSpPr/>
                  <p:nvPr/>
                </p:nvSpPr>
                <p:spPr>
                  <a:xfrm>
                    <a:off x="4097142" y="2569969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56" name="Ellipse 55"/>
                  <p:cNvSpPr/>
                  <p:nvPr/>
                </p:nvSpPr>
                <p:spPr>
                  <a:xfrm>
                    <a:off x="4316216" y="2536631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57" name="Ellipse 56"/>
                  <p:cNvSpPr/>
                  <p:nvPr/>
                </p:nvSpPr>
                <p:spPr>
                  <a:xfrm>
                    <a:off x="3860604" y="2566001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58" name="Ellipse 57"/>
                  <p:cNvSpPr/>
                  <p:nvPr/>
                </p:nvSpPr>
                <p:spPr>
                  <a:xfrm>
                    <a:off x="4349555" y="2873181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59" name="Ellipse 58"/>
                  <p:cNvSpPr/>
                  <p:nvPr/>
                </p:nvSpPr>
                <p:spPr>
                  <a:xfrm>
                    <a:off x="4436073" y="3253388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60" name="Ellipse 59"/>
                  <p:cNvSpPr/>
                  <p:nvPr/>
                </p:nvSpPr>
                <p:spPr>
                  <a:xfrm>
                    <a:off x="3820917" y="2897787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61" name="Ellipse 60"/>
                  <p:cNvSpPr/>
                  <p:nvPr/>
                </p:nvSpPr>
                <p:spPr>
                  <a:xfrm>
                    <a:off x="3770117" y="3220050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62" name="Ellipse 61"/>
                  <p:cNvSpPr/>
                  <p:nvPr/>
                </p:nvSpPr>
                <p:spPr>
                  <a:xfrm>
                    <a:off x="4111430" y="3000975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63" name="Ellipse 62"/>
                  <p:cNvSpPr/>
                  <p:nvPr/>
                </p:nvSpPr>
                <p:spPr>
                  <a:xfrm>
                    <a:off x="3988399" y="3135118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64" name="Ellipse 63"/>
                  <p:cNvSpPr/>
                  <p:nvPr/>
                </p:nvSpPr>
                <p:spPr>
                  <a:xfrm>
                    <a:off x="4239225" y="3140675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65" name="Ellipse 64"/>
                  <p:cNvSpPr/>
                  <p:nvPr/>
                </p:nvSpPr>
                <p:spPr>
                  <a:xfrm>
                    <a:off x="4244780" y="3673281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66" name="Ellipse 65"/>
                  <p:cNvSpPr/>
                  <p:nvPr/>
                </p:nvSpPr>
                <p:spPr>
                  <a:xfrm>
                    <a:off x="4039199" y="3666137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67" name="Ellipse 66"/>
                  <p:cNvSpPr/>
                  <p:nvPr/>
                </p:nvSpPr>
                <p:spPr>
                  <a:xfrm>
                    <a:off x="4209061" y="4021737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68" name="Ellipse 67"/>
                  <p:cNvSpPr/>
                  <p:nvPr/>
                </p:nvSpPr>
                <p:spPr>
                  <a:xfrm>
                    <a:off x="4078093" y="4170170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</p:grpSp>
          </p:grpSp>
        </p:grpSp>
        <p:grpSp>
          <p:nvGrpSpPr>
            <p:cNvPr id="12" name="Gruppieren 11"/>
            <p:cNvGrpSpPr/>
            <p:nvPr/>
          </p:nvGrpSpPr>
          <p:grpSpPr>
            <a:xfrm>
              <a:off x="1080000" y="0"/>
              <a:ext cx="1080000" cy="2304000"/>
              <a:chOff x="0" y="0"/>
              <a:chExt cx="1080000" cy="2304000"/>
            </a:xfrm>
          </p:grpSpPr>
          <p:sp>
            <p:nvSpPr>
              <p:cNvPr id="17" name="Rechteck 16"/>
              <p:cNvSpPr/>
              <p:nvPr/>
            </p:nvSpPr>
            <p:spPr>
              <a:xfrm>
                <a:off x="0" y="0"/>
                <a:ext cx="1080000" cy="2304000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18" name="Gruppieren 17"/>
              <p:cNvGrpSpPr/>
              <p:nvPr/>
            </p:nvGrpSpPr>
            <p:grpSpPr>
              <a:xfrm>
                <a:off x="173693" y="162281"/>
                <a:ext cx="684493" cy="1985451"/>
                <a:chOff x="1613693" y="2272506"/>
                <a:chExt cx="684493" cy="1985451"/>
              </a:xfrm>
            </p:grpSpPr>
            <p:grpSp>
              <p:nvGrpSpPr>
                <p:cNvPr id="19" name="Gruppieren 18"/>
                <p:cNvGrpSpPr/>
                <p:nvPr/>
              </p:nvGrpSpPr>
              <p:grpSpPr>
                <a:xfrm>
                  <a:off x="1627981" y="2296319"/>
                  <a:ext cx="650081" cy="1951831"/>
                  <a:chOff x="1627981" y="2296319"/>
                  <a:chExt cx="650081" cy="1951831"/>
                </a:xfrm>
              </p:grpSpPr>
              <p:cxnSp>
                <p:nvCxnSpPr>
                  <p:cNvPr id="36" name="Gerader Verbinder 35"/>
                  <p:cNvCxnSpPr/>
                  <p:nvPr/>
                </p:nvCxnSpPr>
                <p:spPr>
                  <a:xfrm>
                    <a:off x="1939926" y="2296319"/>
                    <a:ext cx="2380" cy="350837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Gerader Verbinder 36"/>
                  <p:cNvCxnSpPr/>
                  <p:nvPr/>
                </p:nvCxnSpPr>
                <p:spPr>
                  <a:xfrm>
                    <a:off x="2203450" y="2587625"/>
                    <a:ext cx="55563" cy="32067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Gerader Verbinder 37"/>
                  <p:cNvCxnSpPr/>
                  <p:nvPr/>
                </p:nvCxnSpPr>
                <p:spPr>
                  <a:xfrm>
                    <a:off x="2257425" y="2907506"/>
                    <a:ext cx="20637" cy="33337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Gerader Verbinder 38"/>
                  <p:cNvCxnSpPr>
                    <a:endCxn id="22" idx="0"/>
                  </p:cNvCxnSpPr>
                  <p:nvPr/>
                </p:nvCxnSpPr>
                <p:spPr>
                  <a:xfrm flipH="1" flipV="1">
                    <a:off x="1946018" y="2624138"/>
                    <a:ext cx="21688" cy="47863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Gerader Verbinder 39"/>
                  <p:cNvCxnSpPr/>
                  <p:nvPr/>
                </p:nvCxnSpPr>
                <p:spPr>
                  <a:xfrm flipH="1">
                    <a:off x="1627981" y="2583657"/>
                    <a:ext cx="74612" cy="321469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Gerader Verbinder 40"/>
                  <p:cNvCxnSpPr/>
                  <p:nvPr/>
                </p:nvCxnSpPr>
                <p:spPr>
                  <a:xfrm flipH="1" flipV="1">
                    <a:off x="1631156" y="2906713"/>
                    <a:ext cx="10320" cy="299246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Gerader Verbinder 41"/>
                  <p:cNvCxnSpPr/>
                  <p:nvPr/>
                </p:nvCxnSpPr>
                <p:spPr>
                  <a:xfrm flipH="1" flipV="1">
                    <a:off x="1968500" y="3108326"/>
                    <a:ext cx="80964" cy="125412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Gerader Verbinder 42"/>
                  <p:cNvCxnSpPr/>
                  <p:nvPr/>
                </p:nvCxnSpPr>
                <p:spPr>
                  <a:xfrm flipH="1">
                    <a:off x="1886744" y="3105943"/>
                    <a:ext cx="81756" cy="13970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Gerader Verbinder 43"/>
                  <p:cNvCxnSpPr/>
                  <p:nvPr/>
                </p:nvCxnSpPr>
                <p:spPr>
                  <a:xfrm flipH="1">
                    <a:off x="1877219" y="3241675"/>
                    <a:ext cx="10320" cy="477838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Gerader Verbinder 44"/>
                  <p:cNvCxnSpPr/>
                  <p:nvPr/>
                </p:nvCxnSpPr>
                <p:spPr>
                  <a:xfrm>
                    <a:off x="1874838" y="3718719"/>
                    <a:ext cx="30162" cy="529431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Gerader Verbinder 45"/>
                  <p:cNvCxnSpPr/>
                  <p:nvPr/>
                </p:nvCxnSpPr>
                <p:spPr>
                  <a:xfrm>
                    <a:off x="2047875" y="3232150"/>
                    <a:ext cx="96044" cy="449263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Gerader Verbinder 46"/>
                  <p:cNvCxnSpPr/>
                  <p:nvPr/>
                </p:nvCxnSpPr>
                <p:spPr>
                  <a:xfrm flipH="1">
                    <a:off x="2100263" y="3680619"/>
                    <a:ext cx="47626" cy="473869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Gerader Verbinder 47"/>
                  <p:cNvCxnSpPr/>
                  <p:nvPr/>
                </p:nvCxnSpPr>
                <p:spPr>
                  <a:xfrm>
                    <a:off x="1701006" y="2587625"/>
                    <a:ext cx="242094" cy="61913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Gerader Verbinder 48"/>
                  <p:cNvCxnSpPr/>
                  <p:nvPr/>
                </p:nvCxnSpPr>
                <p:spPr>
                  <a:xfrm flipH="1">
                    <a:off x="1940719" y="2589213"/>
                    <a:ext cx="264320" cy="58737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uppieren 19"/>
                <p:cNvGrpSpPr/>
                <p:nvPr/>
              </p:nvGrpSpPr>
              <p:grpSpPr>
                <a:xfrm>
                  <a:off x="1613693" y="2272506"/>
                  <a:ext cx="684493" cy="1985451"/>
                  <a:chOff x="1613693" y="2272506"/>
                  <a:chExt cx="684493" cy="1985451"/>
                </a:xfrm>
              </p:grpSpPr>
              <p:sp>
                <p:nvSpPr>
                  <p:cNvPr id="21" name="Ellipse 20"/>
                  <p:cNvSpPr/>
                  <p:nvPr/>
                </p:nvSpPr>
                <p:spPr>
                  <a:xfrm>
                    <a:off x="1921667" y="2272506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2" name="Ellipse 21"/>
                  <p:cNvSpPr/>
                  <p:nvPr/>
                </p:nvSpPr>
                <p:spPr>
                  <a:xfrm>
                    <a:off x="1928018" y="2624138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3" name="Ellipse 22"/>
                  <p:cNvSpPr/>
                  <p:nvPr/>
                </p:nvSpPr>
                <p:spPr>
                  <a:xfrm>
                    <a:off x="2182017" y="2570162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4" name="Ellipse 23"/>
                  <p:cNvSpPr/>
                  <p:nvPr/>
                </p:nvSpPr>
                <p:spPr>
                  <a:xfrm>
                    <a:off x="1681954" y="2569370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5" name="Ellipse 24"/>
                  <p:cNvSpPr/>
                  <p:nvPr/>
                </p:nvSpPr>
                <p:spPr>
                  <a:xfrm>
                    <a:off x="2238374" y="2886868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6" name="Ellipse 25"/>
                  <p:cNvSpPr/>
                  <p:nvPr/>
                </p:nvSpPr>
                <p:spPr>
                  <a:xfrm>
                    <a:off x="2262186" y="3216275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7" name="Ellipse 26"/>
                  <p:cNvSpPr/>
                  <p:nvPr/>
                </p:nvSpPr>
                <p:spPr>
                  <a:xfrm>
                    <a:off x="1613693" y="2885281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8" name="Ellipse 27"/>
                  <p:cNvSpPr/>
                  <p:nvPr/>
                </p:nvSpPr>
                <p:spPr>
                  <a:xfrm>
                    <a:off x="1625599" y="3178176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29" name="Ellipse 28"/>
                  <p:cNvSpPr/>
                  <p:nvPr/>
                </p:nvSpPr>
                <p:spPr>
                  <a:xfrm>
                    <a:off x="1949449" y="3083719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0" name="Ellipse 29"/>
                  <p:cNvSpPr/>
                  <p:nvPr/>
                </p:nvSpPr>
                <p:spPr>
                  <a:xfrm>
                    <a:off x="1868487" y="3221037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1" name="Ellipse 30"/>
                  <p:cNvSpPr/>
                  <p:nvPr/>
                </p:nvSpPr>
                <p:spPr>
                  <a:xfrm>
                    <a:off x="2031206" y="3209924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2" name="Ellipse 31"/>
                  <p:cNvSpPr/>
                  <p:nvPr/>
                </p:nvSpPr>
                <p:spPr>
                  <a:xfrm>
                    <a:off x="2128042" y="3659187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3" name="Ellipse 32"/>
                  <p:cNvSpPr/>
                  <p:nvPr/>
                </p:nvSpPr>
                <p:spPr>
                  <a:xfrm>
                    <a:off x="1854993" y="3704431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4" name="Ellipse 33"/>
                  <p:cNvSpPr/>
                  <p:nvPr/>
                </p:nvSpPr>
                <p:spPr>
                  <a:xfrm>
                    <a:off x="2081212" y="4126706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35" name="Ellipse 34"/>
                  <p:cNvSpPr/>
                  <p:nvPr/>
                </p:nvSpPr>
                <p:spPr>
                  <a:xfrm>
                    <a:off x="1889919" y="4221957"/>
                    <a:ext cx="36000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</p:grpSp>
          </p:grpSp>
        </p:grpSp>
      </p:grpSp>
      <p:sp>
        <p:nvSpPr>
          <p:cNvPr id="149" name="Textfeld 148"/>
          <p:cNvSpPr txBox="1"/>
          <p:nvPr/>
        </p:nvSpPr>
        <p:spPr>
          <a:xfrm>
            <a:off x="5220000" y="35028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Troje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N. F. (2021). </a:t>
            </a:r>
            <a:r>
              <a:rPr lang="de-CH" sz="800" i="1" dirty="0">
                <a:latin typeface="Arial" panose="020B0604020202020204" pitchFamily="34" charset="0"/>
                <a:cs typeface="Arial" panose="020B0604020202020204" pitchFamily="34" charset="0"/>
              </a:rPr>
              <a:t>Biomotion Lab Walker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. https://www.biomotionlab.ca/html5-bml-walker/</a:t>
            </a:r>
          </a:p>
        </p:txBody>
      </p:sp>
      <p:pic>
        <p:nvPicPr>
          <p:cNvPr id="150" name="Grafik 1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151" name="Gruppieren 150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52" name="Rechteck 151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53" name="Rechteck 152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4" name="Grafik 153"/>
            <p:cNvPicPr>
              <a:picLocks noChangeAspect="1"/>
            </p:cNvPicPr>
            <p:nvPr/>
          </p:nvPicPr>
          <p:blipFill rotWithShape="1">
            <a:blip r:embed="rId3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297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55984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15: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Entwicklungsgemäßheit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15.2: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Störung und Förderung der motorischen Entwicklung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Kasten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15.2: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Ein koordinativ-perzeptuell anspruchsvolles Training hat eine bessere Wirkung auf die Kognition als ein Arbeitsgedächtnis- oder Ausdauertraining (Moreau et al., 2015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smtClean="0">
                <a:latin typeface="Arial" panose="020B0604020202020204" pitchFamily="34" charset="0"/>
                <a:cs typeface="Arial" panose="020B0604020202020204" pitchFamily="34" charset="0"/>
              </a:rPr>
              <a:t>438)</a:t>
            </a:r>
            <a:endParaRPr lang="de-DE"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3006000"/>
            <a:ext cx="3600000" cy="1119725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Kasten 15.2 / Sumo-Ringer (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OpenClipart-Vectors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/japan-japanisch-sport-sumo-ringer-2029641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Kasten 15.2 / Leichtathlet: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Vidralta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(commons.wikimedia.org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File:Souplesse_exercice_en_station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_ %C3%A9cart%C3%A9.png, CC BY, derivative)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Kasten 15.2 / Denker: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PaliGraficas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/mann-denken-zeichen-geld-guy-2836238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40000" y="360000"/>
            <a:ext cx="4032000" cy="1800000"/>
            <a:chOff x="0" y="0"/>
            <a:chExt cx="4032000" cy="1800000"/>
          </a:xfrm>
        </p:grpSpPr>
        <p:graphicFrame>
          <p:nvGraphicFramePr>
            <p:cNvPr id="7" name="Diagramm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25656060"/>
                </p:ext>
              </p:extLst>
            </p:nvPr>
          </p:nvGraphicFramePr>
          <p:xfrm>
            <a:off x="2016000" y="0"/>
            <a:ext cx="2016000" cy="165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echteck 7"/>
            <p:cNvSpPr/>
            <p:nvPr/>
          </p:nvSpPr>
          <p:spPr>
            <a:xfrm>
              <a:off x="0" y="0"/>
              <a:ext cx="4032000" cy="18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Rechteck 8"/>
            <p:cNvSpPr/>
            <p:nvPr/>
          </p:nvSpPr>
          <p:spPr>
            <a:xfrm>
              <a:off x="2274613" y="1324799"/>
              <a:ext cx="1685925" cy="289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10" name="Gruppieren 9"/>
            <p:cNvGrpSpPr/>
            <p:nvPr/>
          </p:nvGrpSpPr>
          <p:grpSpPr>
            <a:xfrm>
              <a:off x="2572544" y="1288800"/>
              <a:ext cx="1311794" cy="474644"/>
              <a:chOff x="5452544" y="3150000"/>
              <a:chExt cx="1311794" cy="474644"/>
            </a:xfrm>
          </p:grpSpPr>
          <p:sp>
            <p:nvSpPr>
              <p:cNvPr id="23" name="Textfeld 22"/>
              <p:cNvSpPr txBox="1"/>
              <p:nvPr/>
            </p:nvSpPr>
            <p:spPr>
              <a:xfrm>
                <a:off x="5452544" y="3151188"/>
                <a:ext cx="654570" cy="338554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pPr algn="ctr"/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Arbeits-</a:t>
                </a:r>
                <a:b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CH" sz="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gedächtnis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6103419" y="3150000"/>
                <a:ext cx="654570" cy="338554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pPr algn="ctr"/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Räumliche</a:t>
                </a:r>
              </a:p>
              <a:p>
                <a:pPr algn="ctr"/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Fähigkeiten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5452544" y="3409200"/>
                <a:ext cx="1311794" cy="215444"/>
              </a:xfrm>
              <a:prstGeom prst="rect">
                <a:avLst/>
              </a:prstGeom>
              <a:noFill/>
            </p:spPr>
            <p:txBody>
              <a:bodyPr wrap="square" lIns="36000" rIns="36000" rtlCol="0">
                <a:spAutoFit/>
              </a:bodyPr>
              <a:lstStyle/>
              <a:p>
                <a:pPr algn="ctr"/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Test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uppieren 10"/>
            <p:cNvGrpSpPr/>
            <p:nvPr/>
          </p:nvGrpSpPr>
          <p:grpSpPr>
            <a:xfrm>
              <a:off x="72000" y="90000"/>
              <a:ext cx="1919257" cy="1610317"/>
              <a:chOff x="2938080" y="1924217"/>
              <a:chExt cx="1919257" cy="1610317"/>
            </a:xfrm>
          </p:grpSpPr>
          <p:grpSp>
            <p:nvGrpSpPr>
              <p:cNvPr id="12" name="Gruppieren 11"/>
              <p:cNvGrpSpPr/>
              <p:nvPr/>
            </p:nvGrpSpPr>
            <p:grpSpPr>
              <a:xfrm>
                <a:off x="2938080" y="1924217"/>
                <a:ext cx="1919257" cy="1610317"/>
                <a:chOff x="2938080" y="1924217"/>
                <a:chExt cx="1919257" cy="1610317"/>
              </a:xfrm>
            </p:grpSpPr>
            <p:pic>
              <p:nvPicPr>
                <p:cNvPr id="18" name="Picture 14" descr="https://upload.wikimedia.org/wikipedia/commons/f/f5/Souplesse_exercice_en_station_%C3%A9cart%C3%A9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865563" y="1924217"/>
                  <a:ext cx="981737" cy="8266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9" name="Gruppieren 18"/>
                <p:cNvGrpSpPr/>
                <p:nvPr/>
              </p:nvGrpSpPr>
              <p:grpSpPr>
                <a:xfrm>
                  <a:off x="4105274" y="2711451"/>
                  <a:ext cx="752063" cy="823083"/>
                  <a:chOff x="4105274" y="2711451"/>
                  <a:chExt cx="752063" cy="823083"/>
                </a:xfrm>
              </p:grpSpPr>
              <p:pic>
                <p:nvPicPr>
                  <p:cNvPr id="21" name="Picture 16" descr="Mann, Denken, Zeichen, Geld, Guy, Porträt, Meditation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333" r="8720"/>
                  <a:stretch/>
                </p:blipFill>
                <p:spPr bwMode="auto">
                  <a:xfrm>
                    <a:off x="4137025" y="2737959"/>
                    <a:ext cx="720312" cy="79657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2" name="Ellipse 21"/>
                  <p:cNvSpPr/>
                  <p:nvPr/>
                </p:nvSpPr>
                <p:spPr>
                  <a:xfrm flipH="1">
                    <a:off x="4105274" y="2711451"/>
                    <a:ext cx="227891" cy="390185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CH" dirty="0" smtClean="0"/>
                      <a:t>&lt;</a:t>
                    </a:r>
                    <a:endParaRPr lang="de-CH" dirty="0"/>
                  </a:p>
                </p:txBody>
              </p:sp>
            </p:grpSp>
            <p:pic>
              <p:nvPicPr>
                <p:cNvPr id="20" name="Picture 10" descr="Japan, Japanisch, Sport, Sumo, Ringer, Ringen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38080" y="2148189"/>
                  <a:ext cx="1188459" cy="13712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" name="Ellipse 16"/>
              <p:cNvSpPr/>
              <p:nvPr/>
            </p:nvSpPr>
            <p:spPr>
              <a:xfrm>
                <a:off x="4381500" y="2392362"/>
                <a:ext cx="119063" cy="127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</p:grpSp>
      <p:sp>
        <p:nvSpPr>
          <p:cNvPr id="26" name="Textfeld 25"/>
          <p:cNvSpPr txBox="1"/>
          <p:nvPr/>
        </p:nvSpPr>
        <p:spPr>
          <a:xfrm>
            <a:off x="5220000" y="42048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Moreau, D., Morrison, A. B. &amp; Conway, A. R. A. (2015). An ecological approach to cognitive enhancement: Complex motor training. </a:t>
            </a:r>
            <a:r>
              <a:rPr lang="en-US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Acta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Psychologica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157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44–55. https://doi.org/10.1016/j.actpsy.2015.02.007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28" name="Gruppieren 27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29" name="Rechteck 28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8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11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55984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15: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Entwicklungsgemäßheit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15.1: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unterrichten und trainieren</a:t>
            </a:r>
            <a:endParaRPr lang="de-CH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15.1: Bewegung des eigenen Körpers (oben) und Umgang mit Objekten (unten) als fundamentale motorische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Fertigkeiten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412)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1796834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15.1 / Gehen: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Karri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Terra (pixy.org/303782/,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15.1 / Laufen: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drfuenteshernandez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/kind-ausf%C3%BChren-l%C3%A4uft-laufen-joy-4903051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15.1 / Springen: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Pezibear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/person-mensch-kind-m%C3%A4dchen-wasser-906913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15.1 / Klettern: o. A. (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pxhere.com/de/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/1021819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15.1 / Greifen: Pos Robert / USFWS (pixnio.com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menschen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kinder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-spielen-hufeisen-krabben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15.1 / Werfen: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Pezibaer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/kind-m%C3%A4dchen-wasser-stein-werfen-541908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15.1 / Fangen: cece1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/kind-ball-junge-1183585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</p:txBody>
      </p:sp>
      <p:grpSp>
        <p:nvGrpSpPr>
          <p:cNvPr id="66" name="Gruppieren 65"/>
          <p:cNvGrpSpPr/>
          <p:nvPr/>
        </p:nvGrpSpPr>
        <p:grpSpPr>
          <a:xfrm>
            <a:off x="540000" y="360000"/>
            <a:ext cx="4320000" cy="2520000"/>
            <a:chOff x="2880000" y="2160000"/>
            <a:chExt cx="4320000" cy="2520000"/>
          </a:xfrm>
        </p:grpSpPr>
        <p:pic>
          <p:nvPicPr>
            <p:cNvPr id="67" name="Grafik 66"/>
            <p:cNvPicPr>
              <a:picLocks noChangeAspect="1"/>
            </p:cNvPicPr>
            <p:nvPr/>
          </p:nvPicPr>
          <p:blipFill rotWithShape="1">
            <a:blip r:embed="rId2"/>
            <a:srcRect l="16551" t="5609" r="4096" b="23138"/>
            <a:stretch/>
          </p:blipFill>
          <p:spPr>
            <a:xfrm>
              <a:off x="3960000" y="2160000"/>
              <a:ext cx="1080000" cy="1440000"/>
            </a:xfrm>
            <a:prstGeom prst="rect">
              <a:avLst/>
            </a:prstGeom>
          </p:spPr>
        </p:pic>
        <p:pic>
          <p:nvPicPr>
            <p:cNvPr id="68" name="Grafik 67"/>
            <p:cNvPicPr>
              <a:picLocks noChangeAspect="1"/>
            </p:cNvPicPr>
            <p:nvPr/>
          </p:nvPicPr>
          <p:blipFill rotWithShape="1">
            <a:blip r:embed="rId3"/>
            <a:srcRect t="6265" b="4393"/>
            <a:stretch/>
          </p:blipFill>
          <p:spPr>
            <a:xfrm>
              <a:off x="5038262" y="2160000"/>
              <a:ext cx="1080000" cy="1440000"/>
            </a:xfrm>
            <a:prstGeom prst="rect">
              <a:avLst/>
            </a:prstGeom>
          </p:spPr>
        </p:pic>
        <p:pic>
          <p:nvPicPr>
            <p:cNvPr id="69" name="Grafik 68"/>
            <p:cNvPicPr>
              <a:picLocks noChangeAspect="1"/>
            </p:cNvPicPr>
            <p:nvPr/>
          </p:nvPicPr>
          <p:blipFill rotWithShape="1">
            <a:blip r:embed="rId4"/>
            <a:srcRect l="10190" t="10710" r="26875" b="24416"/>
            <a:stretch/>
          </p:blipFill>
          <p:spPr>
            <a:xfrm>
              <a:off x="2880000" y="2160000"/>
              <a:ext cx="1080000" cy="1440000"/>
            </a:xfrm>
            <a:prstGeom prst="rect">
              <a:avLst/>
            </a:prstGeom>
          </p:spPr>
        </p:pic>
        <p:pic>
          <p:nvPicPr>
            <p:cNvPr id="70" name="Grafik 69"/>
            <p:cNvPicPr>
              <a:picLocks noChangeAspect="1"/>
            </p:cNvPicPr>
            <p:nvPr/>
          </p:nvPicPr>
          <p:blipFill rotWithShape="1">
            <a:blip r:embed="rId5"/>
            <a:srcRect l="27562" r="25128" b="4112"/>
            <a:stretch/>
          </p:blipFill>
          <p:spPr>
            <a:xfrm>
              <a:off x="6120000" y="2160000"/>
              <a:ext cx="1080000" cy="1440000"/>
            </a:xfrm>
            <a:prstGeom prst="rect">
              <a:avLst/>
            </a:prstGeom>
          </p:spPr>
        </p:pic>
        <p:pic>
          <p:nvPicPr>
            <p:cNvPr id="71" name="Grafik 70"/>
            <p:cNvPicPr>
              <a:picLocks noChangeAspect="1"/>
            </p:cNvPicPr>
            <p:nvPr/>
          </p:nvPicPr>
          <p:blipFill rotWithShape="1">
            <a:blip r:embed="rId6"/>
            <a:srcRect l="25040" t="7400" r="24657"/>
            <a:stretch/>
          </p:blipFill>
          <p:spPr>
            <a:xfrm>
              <a:off x="4320000" y="3600000"/>
              <a:ext cx="1440000" cy="1080000"/>
            </a:xfrm>
            <a:prstGeom prst="rect">
              <a:avLst/>
            </a:prstGeom>
          </p:spPr>
        </p:pic>
        <p:pic>
          <p:nvPicPr>
            <p:cNvPr id="72" name="Picture 2" descr="Kind, spielen, Hufeisen, Krabben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0" r="5584"/>
            <a:stretch/>
          </p:blipFill>
          <p:spPr bwMode="auto">
            <a:xfrm>
              <a:off x="2881268" y="3600000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Grafik 72"/>
            <p:cNvPicPr>
              <a:picLocks noChangeAspect="1"/>
            </p:cNvPicPr>
            <p:nvPr/>
          </p:nvPicPr>
          <p:blipFill rotWithShape="1">
            <a:blip r:embed="rId8"/>
            <a:srcRect l="5265" b="4434"/>
            <a:stretch/>
          </p:blipFill>
          <p:spPr>
            <a:xfrm>
              <a:off x="5760000" y="3600000"/>
              <a:ext cx="1440000" cy="1080000"/>
            </a:xfrm>
            <a:prstGeom prst="rect">
              <a:avLst/>
            </a:prstGeom>
          </p:spPr>
        </p:pic>
      </p:grp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8" name="Rechteck 17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10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09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55984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15: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Entwicklungsgemäßheit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15.1: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unterrichten und trainieren</a:t>
            </a:r>
            <a:endParaRPr lang="de-CH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37490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15.2: Entwicklung des Gehens im Säuglingsalter (Abbildung modifiziert aus Largo, 2007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413)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6676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Abb. 15.2 / Entwicklungsabbildung: modifiziert aus Largo, R. H. (2007). Wachstum und Entwicklung. In M. J.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Lentze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, J. Schaub, F. J. Schulte </a:t>
            </a:r>
            <a:endParaRPr lang="de-DE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J. Spranger (Hrsg.), 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Pädiatrie: Grundlagen und Praxis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(3. Aufl., S. 8–62).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Springer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Abdruck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mit freundlicher Genehmigung des Verlags.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feld 95"/>
          <p:cNvSpPr txBox="1"/>
          <p:nvPr/>
        </p:nvSpPr>
        <p:spPr>
          <a:xfrm>
            <a:off x="5220000" y="34668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Largo, R. H. (2007). Wachstum und Entwicklung. In M. J.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Lentze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, J. Schaub,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 J. Schulte &amp; J. Spranger (Hrsg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.), Pädiatrie: Grundlagen und Praxis </a:t>
            </a:r>
            <a:r>
              <a:rPr lang="de-DE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3. Aufl., S. 8–62).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Springer.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Grafik 9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540000" y="360000"/>
            <a:ext cx="4330531" cy="2448000"/>
            <a:chOff x="540000" y="360000"/>
            <a:chExt cx="4330531" cy="2448000"/>
          </a:xfrm>
        </p:grpSpPr>
        <p:grpSp>
          <p:nvGrpSpPr>
            <p:cNvPr id="97" name="Gruppieren 96"/>
            <p:cNvGrpSpPr/>
            <p:nvPr/>
          </p:nvGrpSpPr>
          <p:grpSpPr>
            <a:xfrm>
              <a:off x="540000" y="360000"/>
              <a:ext cx="4330531" cy="2448000"/>
              <a:chOff x="2880000" y="2160000"/>
              <a:chExt cx="4330531" cy="2448000"/>
            </a:xfrm>
          </p:grpSpPr>
          <p:cxnSp>
            <p:nvCxnSpPr>
              <p:cNvPr id="98" name="Gerade Verbindung mit Pfeil 97"/>
              <p:cNvCxnSpPr/>
              <p:nvPr/>
            </p:nvCxnSpPr>
            <p:spPr>
              <a:xfrm flipV="1">
                <a:off x="5162400" y="2764800"/>
                <a:ext cx="0" cy="1512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Gruppieren 98"/>
              <p:cNvGrpSpPr/>
              <p:nvPr/>
            </p:nvGrpSpPr>
            <p:grpSpPr>
              <a:xfrm>
                <a:off x="4251442" y="4127850"/>
                <a:ext cx="1113682" cy="392019"/>
                <a:chOff x="3796457" y="3917951"/>
                <a:chExt cx="1113682" cy="392019"/>
              </a:xfrm>
            </p:grpSpPr>
            <p:pic>
              <p:nvPicPr>
                <p:cNvPr id="178" name="Grafik 17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6394" t="81929" r="60165" b="7417"/>
                <a:stretch/>
              </p:blipFill>
              <p:spPr>
                <a:xfrm>
                  <a:off x="4070350" y="3917951"/>
                  <a:ext cx="571500" cy="228600"/>
                </a:xfrm>
                <a:prstGeom prst="rect">
                  <a:avLst/>
                </a:prstGeom>
              </p:spPr>
            </p:pic>
            <p:sp>
              <p:nvSpPr>
                <p:cNvPr id="179" name="Textfeld 178"/>
                <p:cNvSpPr txBox="1"/>
                <p:nvPr/>
              </p:nvSpPr>
              <p:spPr>
                <a:xfrm>
                  <a:off x="3796457" y="4038101"/>
                  <a:ext cx="1113682" cy="271869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>
                    <a:lnSpc>
                      <a:spcPts val="1400"/>
                    </a:lnSpc>
                  </a:pPr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Schlangenbewegungen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0" name="Rechteck 179"/>
                <p:cNvSpPr/>
                <p:nvPr/>
              </p:nvSpPr>
              <p:spPr>
                <a:xfrm>
                  <a:off x="4004204" y="3996796"/>
                  <a:ext cx="114829" cy="862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grpSp>
            <p:nvGrpSpPr>
              <p:cNvPr id="100" name="Gruppieren 99"/>
              <p:cNvGrpSpPr/>
              <p:nvPr/>
            </p:nvGrpSpPr>
            <p:grpSpPr>
              <a:xfrm>
                <a:off x="3381281" y="3800145"/>
                <a:ext cx="524851" cy="344015"/>
                <a:chOff x="4110567" y="3321050"/>
                <a:chExt cx="524851" cy="344015"/>
              </a:xfrm>
            </p:grpSpPr>
            <p:pic>
              <p:nvPicPr>
                <p:cNvPr id="176" name="Grafik 17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341" t="54112" r="60363" b="36319"/>
                <a:stretch/>
              </p:blipFill>
              <p:spPr>
                <a:xfrm>
                  <a:off x="4110567" y="3321050"/>
                  <a:ext cx="522816" cy="205317"/>
                </a:xfrm>
                <a:prstGeom prst="rect">
                  <a:avLst/>
                </a:prstGeom>
              </p:spPr>
            </p:pic>
            <p:sp>
              <p:nvSpPr>
                <p:cNvPr id="177" name="Textfeld 176"/>
                <p:cNvSpPr txBox="1"/>
                <p:nvPr/>
              </p:nvSpPr>
              <p:spPr>
                <a:xfrm>
                  <a:off x="4131418" y="3408905"/>
                  <a:ext cx="504000" cy="256160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>
                    <a:lnSpc>
                      <a:spcPts val="1400"/>
                    </a:lnSpc>
                  </a:pPr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Rollen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1" name="Gruppieren 100"/>
              <p:cNvGrpSpPr/>
              <p:nvPr/>
            </p:nvGrpSpPr>
            <p:grpSpPr>
              <a:xfrm>
                <a:off x="3716355" y="3308350"/>
                <a:ext cx="504000" cy="547810"/>
                <a:chOff x="4094164" y="5281613"/>
                <a:chExt cx="504000" cy="547810"/>
              </a:xfrm>
            </p:grpSpPr>
            <p:grpSp>
              <p:nvGrpSpPr>
                <p:cNvPr id="171" name="Gruppieren 170"/>
                <p:cNvGrpSpPr/>
                <p:nvPr/>
              </p:nvGrpSpPr>
              <p:grpSpPr>
                <a:xfrm>
                  <a:off x="4094164" y="5291096"/>
                  <a:ext cx="504000" cy="538327"/>
                  <a:chOff x="4094164" y="5284746"/>
                  <a:chExt cx="504000" cy="538327"/>
                </a:xfrm>
              </p:grpSpPr>
              <p:pic>
                <p:nvPicPr>
                  <p:cNvPr id="173" name="Grafik 172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5941" t="31472" r="73663" b="47442"/>
                  <a:stretch/>
                </p:blipFill>
                <p:spPr>
                  <a:xfrm>
                    <a:off x="4107710" y="5284746"/>
                    <a:ext cx="442065" cy="452438"/>
                  </a:xfrm>
                  <a:prstGeom prst="rect">
                    <a:avLst/>
                  </a:prstGeom>
                </p:spPr>
              </p:pic>
              <p:sp>
                <p:nvSpPr>
                  <p:cNvPr id="174" name="Rechteck 173"/>
                  <p:cNvSpPr/>
                  <p:nvPr/>
                </p:nvSpPr>
                <p:spPr>
                  <a:xfrm>
                    <a:off x="4137025" y="5640873"/>
                    <a:ext cx="442914" cy="10905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75" name="Textfeld 174"/>
                  <p:cNvSpPr txBox="1"/>
                  <p:nvPr/>
                </p:nvSpPr>
                <p:spPr>
                  <a:xfrm>
                    <a:off x="4094164" y="5566913"/>
                    <a:ext cx="504000" cy="256160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>
                    <a:spAutoFit/>
                  </a:bodyPr>
                  <a:lstStyle/>
                  <a:p>
                    <a:pPr algn="ctr">
                      <a:lnSpc>
                        <a:spcPts val="1400"/>
                      </a:lnSpc>
                    </a:pPr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Aufsitzen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72" name="Rechteck 171"/>
                <p:cNvSpPr/>
                <p:nvPr/>
              </p:nvSpPr>
              <p:spPr>
                <a:xfrm>
                  <a:off x="4313237" y="5281613"/>
                  <a:ext cx="92076" cy="87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grpSp>
            <p:nvGrpSpPr>
              <p:cNvPr id="102" name="Gruppieren 101"/>
              <p:cNvGrpSpPr/>
              <p:nvPr/>
            </p:nvGrpSpPr>
            <p:grpSpPr>
              <a:xfrm>
                <a:off x="4210050" y="3336875"/>
                <a:ext cx="947738" cy="519285"/>
                <a:chOff x="4348163" y="3511507"/>
                <a:chExt cx="947738" cy="519285"/>
              </a:xfrm>
            </p:grpSpPr>
            <p:sp>
              <p:nvSpPr>
                <p:cNvPr id="166" name="Textfeld 165"/>
                <p:cNvSpPr txBox="1"/>
                <p:nvPr/>
              </p:nvSpPr>
              <p:spPr>
                <a:xfrm>
                  <a:off x="4597404" y="3774632"/>
                  <a:ext cx="504000" cy="256160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>
                    <a:lnSpc>
                      <a:spcPts val="1400"/>
                    </a:lnSpc>
                  </a:pPr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Rutschen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67" name="Gruppieren 166"/>
                <p:cNvGrpSpPr/>
                <p:nvPr/>
              </p:nvGrpSpPr>
              <p:grpSpPr>
                <a:xfrm>
                  <a:off x="4348163" y="3511507"/>
                  <a:ext cx="947738" cy="365168"/>
                  <a:chOff x="4348163" y="3511507"/>
                  <a:chExt cx="947738" cy="365168"/>
                </a:xfrm>
              </p:grpSpPr>
              <p:pic>
                <p:nvPicPr>
                  <p:cNvPr id="168" name="Grafik 167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0070" t="31472" r="49711" b="51509"/>
                  <a:stretch/>
                </p:blipFill>
                <p:spPr>
                  <a:xfrm>
                    <a:off x="4421187" y="3511507"/>
                    <a:ext cx="859685" cy="365168"/>
                  </a:xfrm>
                  <a:prstGeom prst="rect">
                    <a:avLst/>
                  </a:prstGeom>
                </p:spPr>
              </p:pic>
              <p:sp>
                <p:nvSpPr>
                  <p:cNvPr id="169" name="Rechteck 168"/>
                  <p:cNvSpPr/>
                  <p:nvPr/>
                </p:nvSpPr>
                <p:spPr>
                  <a:xfrm>
                    <a:off x="5164457" y="3658087"/>
                    <a:ext cx="131444" cy="741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  <p:sp>
                <p:nvSpPr>
                  <p:cNvPr id="170" name="Rechteck 169"/>
                  <p:cNvSpPr/>
                  <p:nvPr/>
                </p:nvSpPr>
                <p:spPr>
                  <a:xfrm>
                    <a:off x="4348163" y="3651737"/>
                    <a:ext cx="87631" cy="1106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</p:grpSp>
          </p:grpSp>
          <p:cxnSp>
            <p:nvCxnSpPr>
              <p:cNvPr id="103" name="Gerade Verbindung mit Pfeil 102"/>
              <p:cNvCxnSpPr/>
              <p:nvPr/>
            </p:nvCxnSpPr>
            <p:spPr>
              <a:xfrm>
                <a:off x="3880800" y="3916800"/>
                <a:ext cx="12816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mit Pfeil 103"/>
              <p:cNvCxnSpPr/>
              <p:nvPr/>
            </p:nvCxnSpPr>
            <p:spPr>
              <a:xfrm>
                <a:off x="5018400" y="3556800"/>
                <a:ext cx="144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5" name="Gruppieren 104"/>
              <p:cNvGrpSpPr/>
              <p:nvPr/>
            </p:nvGrpSpPr>
            <p:grpSpPr>
              <a:xfrm>
                <a:off x="2952000" y="2312572"/>
                <a:ext cx="3136900" cy="515297"/>
                <a:chOff x="2952000" y="2282400"/>
                <a:chExt cx="3136900" cy="515297"/>
              </a:xfrm>
            </p:grpSpPr>
            <p:grpSp>
              <p:nvGrpSpPr>
                <p:cNvPr id="147" name="Gruppieren 146"/>
                <p:cNvGrpSpPr/>
                <p:nvPr/>
              </p:nvGrpSpPr>
              <p:grpSpPr>
                <a:xfrm>
                  <a:off x="2952000" y="2282400"/>
                  <a:ext cx="3136900" cy="515297"/>
                  <a:chOff x="2954338" y="2160000"/>
                  <a:chExt cx="3136900" cy="515297"/>
                </a:xfrm>
              </p:grpSpPr>
              <p:pic>
                <p:nvPicPr>
                  <p:cNvPr id="153" name="Grafik 152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47" r="29213" b="80366"/>
                  <a:stretch/>
                </p:blipFill>
                <p:spPr>
                  <a:xfrm>
                    <a:off x="2954338" y="2160000"/>
                    <a:ext cx="3003550" cy="421275"/>
                  </a:xfrm>
                  <a:prstGeom prst="rect">
                    <a:avLst/>
                  </a:prstGeom>
                </p:spPr>
              </p:pic>
              <p:grpSp>
                <p:nvGrpSpPr>
                  <p:cNvPr id="154" name="Gruppieren 153"/>
                  <p:cNvGrpSpPr/>
                  <p:nvPr/>
                </p:nvGrpSpPr>
                <p:grpSpPr>
                  <a:xfrm>
                    <a:off x="3049588" y="2257426"/>
                    <a:ext cx="3041650" cy="341313"/>
                    <a:chOff x="3049588" y="2257426"/>
                    <a:chExt cx="3041650" cy="341313"/>
                  </a:xfrm>
                </p:grpSpPr>
                <p:sp>
                  <p:nvSpPr>
                    <p:cNvPr id="160" name="Rechteck 159"/>
                    <p:cNvSpPr/>
                    <p:nvPr/>
                  </p:nvSpPr>
                  <p:spPr>
                    <a:xfrm>
                      <a:off x="3049588" y="2495551"/>
                      <a:ext cx="3041650" cy="1031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161" name="Rechteck 160"/>
                    <p:cNvSpPr/>
                    <p:nvPr/>
                  </p:nvSpPr>
                  <p:spPr>
                    <a:xfrm>
                      <a:off x="3530600" y="2271713"/>
                      <a:ext cx="146049" cy="13017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162" name="Rechteck 161"/>
                    <p:cNvSpPr/>
                    <p:nvPr/>
                  </p:nvSpPr>
                  <p:spPr>
                    <a:xfrm rot="2904196">
                      <a:off x="4177028" y="2277371"/>
                      <a:ext cx="103477" cy="13017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163" name="Rechteck 162"/>
                    <p:cNvSpPr/>
                    <p:nvPr/>
                  </p:nvSpPr>
                  <p:spPr>
                    <a:xfrm>
                      <a:off x="4741863" y="2257426"/>
                      <a:ext cx="146049" cy="13017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164" name="Rechteck 163"/>
                    <p:cNvSpPr/>
                    <p:nvPr/>
                  </p:nvSpPr>
                  <p:spPr>
                    <a:xfrm>
                      <a:off x="5368925" y="2274888"/>
                      <a:ext cx="146049" cy="13017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165" name="Rechteck 164"/>
                    <p:cNvSpPr/>
                    <p:nvPr/>
                  </p:nvSpPr>
                  <p:spPr>
                    <a:xfrm>
                      <a:off x="5883275" y="2298701"/>
                      <a:ext cx="146049" cy="13017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</p:grpSp>
              <p:sp>
                <p:nvSpPr>
                  <p:cNvPr id="155" name="Textfeld 154"/>
                  <p:cNvSpPr txBox="1"/>
                  <p:nvPr/>
                </p:nvSpPr>
                <p:spPr>
                  <a:xfrm>
                    <a:off x="2997943" y="2403428"/>
                    <a:ext cx="504000" cy="256160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>
                    <a:spAutoFit/>
                  </a:bodyPr>
                  <a:lstStyle/>
                  <a:p>
                    <a:pPr algn="ctr">
                      <a:lnSpc>
                        <a:spcPts val="1400"/>
                      </a:lnSpc>
                    </a:pPr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Drehen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6" name="Textfeld 155"/>
                  <p:cNvSpPr txBox="1"/>
                  <p:nvPr/>
                </p:nvSpPr>
                <p:spPr>
                  <a:xfrm>
                    <a:off x="3617068" y="2403428"/>
                    <a:ext cx="632670" cy="271869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>
                    <a:spAutoFit/>
                  </a:bodyPr>
                  <a:lstStyle/>
                  <a:p>
                    <a:pPr algn="ctr">
                      <a:lnSpc>
                        <a:spcPts val="1400"/>
                      </a:lnSpc>
                    </a:pPr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Kreisrutschen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7" name="Textfeld 156"/>
                  <p:cNvSpPr txBox="1"/>
                  <p:nvPr/>
                </p:nvSpPr>
                <p:spPr>
                  <a:xfrm>
                    <a:off x="4272705" y="2403428"/>
                    <a:ext cx="504000" cy="256160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>
                    <a:spAutoFit/>
                  </a:bodyPr>
                  <a:lstStyle/>
                  <a:p>
                    <a:pPr algn="ctr">
                      <a:lnSpc>
                        <a:spcPts val="1400"/>
                      </a:lnSpc>
                    </a:pPr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Robben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8" name="Textfeld 157"/>
                  <p:cNvSpPr txBox="1"/>
                  <p:nvPr/>
                </p:nvSpPr>
                <p:spPr>
                  <a:xfrm>
                    <a:off x="4823567" y="2403428"/>
                    <a:ext cx="504000" cy="256160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>
                    <a:spAutoFit/>
                  </a:bodyPr>
                  <a:lstStyle/>
                  <a:p>
                    <a:pPr algn="ctr">
                      <a:lnSpc>
                        <a:spcPts val="1400"/>
                      </a:lnSpc>
                    </a:pPr>
                    <a:r>
                      <a:rPr lang="de-DE" sz="8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Kriechen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9" name="Textfeld 158"/>
                  <p:cNvSpPr txBox="1"/>
                  <p:nvPr/>
                </p:nvSpPr>
                <p:spPr>
                  <a:xfrm>
                    <a:off x="5324151" y="2403428"/>
                    <a:ext cx="691408" cy="271869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>
                    <a:spAutoFit/>
                  </a:bodyPr>
                  <a:lstStyle/>
                  <a:p>
                    <a:pPr algn="ctr">
                      <a:lnSpc>
                        <a:spcPts val="1400"/>
                      </a:lnSpc>
                    </a:pPr>
                    <a:r>
                      <a:rPr lang="de-DE" sz="8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Vierfüßergang</a:t>
                    </a:r>
                    <a:endParaRPr lang="de-CH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148" name="Gerade Verbindung mit Pfeil 147"/>
                <p:cNvCxnSpPr/>
                <p:nvPr/>
              </p:nvCxnSpPr>
              <p:spPr>
                <a:xfrm>
                  <a:off x="5832000" y="2448000"/>
                  <a:ext cx="144000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Gerade Verbindung mit Pfeil 148"/>
                <p:cNvCxnSpPr/>
                <p:nvPr/>
              </p:nvCxnSpPr>
              <p:spPr>
                <a:xfrm>
                  <a:off x="5360976" y="2448000"/>
                  <a:ext cx="144000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Gerade Verbindung mit Pfeil 149"/>
                <p:cNvCxnSpPr/>
                <p:nvPr/>
              </p:nvCxnSpPr>
              <p:spPr>
                <a:xfrm>
                  <a:off x="4773595" y="2448000"/>
                  <a:ext cx="144000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Gerade Verbindung mit Pfeil 150"/>
                <p:cNvCxnSpPr/>
                <p:nvPr/>
              </p:nvCxnSpPr>
              <p:spPr>
                <a:xfrm>
                  <a:off x="4160827" y="2448000"/>
                  <a:ext cx="144000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Gerade Verbindung mit Pfeil 151"/>
                <p:cNvCxnSpPr/>
                <p:nvPr/>
              </p:nvCxnSpPr>
              <p:spPr>
                <a:xfrm>
                  <a:off x="3548053" y="2448000"/>
                  <a:ext cx="144000" cy="0"/>
                </a:xfrm>
                <a:prstGeom prst="straightConnector1">
                  <a:avLst/>
                </a:prstGeom>
                <a:ln w="12700" cap="rnd">
                  <a:solidFill>
                    <a:schemeClr val="tx1"/>
                  </a:solidFill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6" name="Textfeld 105"/>
              <p:cNvSpPr txBox="1"/>
              <p:nvPr/>
            </p:nvSpPr>
            <p:spPr>
              <a:xfrm>
                <a:off x="5868000" y="2340000"/>
                <a:ext cx="360000" cy="250325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>
                  <a:lnSpc>
                    <a:spcPts val="1400"/>
                  </a:lnSpc>
                </a:pP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87</a:t>
                </a:r>
                <a:r>
                  <a:rPr lang="de-DE" sz="4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de-CH" sz="800" b="1" dirty="0">
                  <a:solidFill>
                    <a:srgbClr val="005C9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7" name="Gruppieren 106"/>
              <p:cNvGrpSpPr/>
              <p:nvPr/>
            </p:nvGrpSpPr>
            <p:grpSpPr>
              <a:xfrm>
                <a:off x="3864102" y="3960000"/>
                <a:ext cx="696913" cy="358244"/>
                <a:chOff x="4031720" y="3602567"/>
                <a:chExt cx="696913" cy="358244"/>
              </a:xfrm>
            </p:grpSpPr>
            <p:pic>
              <p:nvPicPr>
                <p:cNvPr id="143" name="Grafik 14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041" t="67232" r="58323" b="23495"/>
                <a:stretch/>
              </p:blipFill>
              <p:spPr>
                <a:xfrm>
                  <a:off x="4097867" y="3602567"/>
                  <a:ext cx="622300" cy="198966"/>
                </a:xfrm>
                <a:prstGeom prst="rect">
                  <a:avLst/>
                </a:prstGeom>
              </p:spPr>
            </p:pic>
            <p:sp>
              <p:nvSpPr>
                <p:cNvPr id="144" name="Textfeld 143"/>
                <p:cNvSpPr txBox="1"/>
                <p:nvPr/>
              </p:nvSpPr>
              <p:spPr>
                <a:xfrm>
                  <a:off x="4123481" y="3710486"/>
                  <a:ext cx="504000" cy="250325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>
                    <a:lnSpc>
                      <a:spcPts val="1400"/>
                    </a:lnSpc>
                  </a:pPr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Brücke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Rechteck 144"/>
                <p:cNvSpPr/>
                <p:nvPr/>
              </p:nvSpPr>
              <p:spPr>
                <a:xfrm>
                  <a:off x="4613804" y="3689880"/>
                  <a:ext cx="114829" cy="862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146" name="Rechteck 145"/>
                <p:cNvSpPr/>
                <p:nvPr/>
              </p:nvSpPr>
              <p:spPr>
                <a:xfrm>
                  <a:off x="4031720" y="3660246"/>
                  <a:ext cx="114829" cy="862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grpSp>
            <p:nvGrpSpPr>
              <p:cNvPr id="108" name="Gruppieren 107"/>
              <p:cNvGrpSpPr/>
              <p:nvPr/>
            </p:nvGrpSpPr>
            <p:grpSpPr>
              <a:xfrm>
                <a:off x="6286904" y="3060171"/>
                <a:ext cx="923627" cy="695347"/>
                <a:chOff x="6266606" y="2829983"/>
                <a:chExt cx="923627" cy="695347"/>
              </a:xfrm>
            </p:grpSpPr>
            <p:pic>
              <p:nvPicPr>
                <p:cNvPr id="138" name="Grafik 13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8665" t="31225" r="2219" b="44901"/>
                <a:stretch/>
              </p:blipFill>
              <p:spPr>
                <a:xfrm>
                  <a:off x="6292850" y="2829983"/>
                  <a:ext cx="812800" cy="512234"/>
                </a:xfrm>
                <a:prstGeom prst="rect">
                  <a:avLst/>
                </a:prstGeom>
              </p:spPr>
            </p:pic>
            <p:sp>
              <p:nvSpPr>
                <p:cNvPr id="139" name="Textfeld 138"/>
                <p:cNvSpPr txBox="1"/>
                <p:nvPr/>
              </p:nvSpPr>
              <p:spPr>
                <a:xfrm>
                  <a:off x="6266606" y="3269170"/>
                  <a:ext cx="504000" cy="256160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>
                    <a:lnSpc>
                      <a:spcPts val="1400"/>
                    </a:lnSpc>
                  </a:pPr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Aufstehen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Textfeld 139"/>
                <p:cNvSpPr txBox="1"/>
                <p:nvPr/>
              </p:nvSpPr>
              <p:spPr>
                <a:xfrm>
                  <a:off x="6686233" y="3268800"/>
                  <a:ext cx="504000" cy="256160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>
                    <a:lnSpc>
                      <a:spcPts val="1400"/>
                    </a:lnSpc>
                  </a:pPr>
                  <a:r>
                    <a:rPr lang="de-DE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Gehen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Rechteck 140"/>
                <p:cNvSpPr/>
                <p:nvPr/>
              </p:nvSpPr>
              <p:spPr>
                <a:xfrm>
                  <a:off x="6730471" y="3122613"/>
                  <a:ext cx="123296" cy="926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smtClean="0"/>
                    <a:t>&lt;</a:t>
                  </a:r>
                  <a:endParaRPr lang="de-CH" dirty="0"/>
                </a:p>
              </p:txBody>
            </p:sp>
            <p:sp>
              <p:nvSpPr>
                <p:cNvPr id="142" name="Rechteck 141"/>
                <p:cNvSpPr/>
                <p:nvPr/>
              </p:nvSpPr>
              <p:spPr>
                <a:xfrm rot="19021586">
                  <a:off x="6267283" y="3097788"/>
                  <a:ext cx="200025" cy="1222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sp>
            <p:nvSpPr>
              <p:cNvPr id="109" name="Rechteck 108"/>
              <p:cNvSpPr/>
              <p:nvPr/>
            </p:nvSpPr>
            <p:spPr>
              <a:xfrm>
                <a:off x="2880000" y="2160000"/>
                <a:ext cx="4320000" cy="2448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10" name="Textfeld 109"/>
              <p:cNvSpPr txBox="1"/>
              <p:nvPr/>
            </p:nvSpPr>
            <p:spPr>
              <a:xfrm>
                <a:off x="5868000" y="2700000"/>
                <a:ext cx="360000" cy="250325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>
                  <a:lnSpc>
                    <a:spcPts val="1400"/>
                  </a:lnSpc>
                </a:pP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de-DE" sz="4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de-CH" sz="800" b="1" dirty="0">
                  <a:solidFill>
                    <a:srgbClr val="005C9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Textfeld 110"/>
              <p:cNvSpPr txBox="1"/>
              <p:nvPr/>
            </p:nvSpPr>
            <p:spPr>
              <a:xfrm>
                <a:off x="5868000" y="2880000"/>
                <a:ext cx="360000" cy="250325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>
                  <a:lnSpc>
                    <a:spcPts val="1400"/>
                  </a:lnSpc>
                </a:pP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de-DE" sz="4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de-CH" sz="800" b="1" dirty="0">
                  <a:solidFill>
                    <a:srgbClr val="005C9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Textfeld 111"/>
              <p:cNvSpPr txBox="1"/>
              <p:nvPr/>
            </p:nvSpPr>
            <p:spPr>
              <a:xfrm>
                <a:off x="5868000" y="3060000"/>
                <a:ext cx="360000" cy="250325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>
                  <a:lnSpc>
                    <a:spcPts val="1400"/>
                  </a:lnSpc>
                </a:pP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de-DE" sz="4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de-CH" sz="800" b="1" dirty="0">
                  <a:solidFill>
                    <a:srgbClr val="005C9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feld 112"/>
              <p:cNvSpPr txBox="1"/>
              <p:nvPr/>
            </p:nvSpPr>
            <p:spPr>
              <a:xfrm>
                <a:off x="5868000" y="3420000"/>
                <a:ext cx="360000" cy="250325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>
                  <a:lnSpc>
                    <a:spcPts val="1400"/>
                  </a:lnSpc>
                </a:pPr>
                <a:r>
                  <a:rPr lang="de-DE" sz="800" b="1" dirty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de-DE" sz="4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de-CH" sz="800" b="1" dirty="0">
                  <a:solidFill>
                    <a:srgbClr val="005C9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Textfeld 113"/>
              <p:cNvSpPr txBox="1"/>
              <p:nvPr/>
            </p:nvSpPr>
            <p:spPr>
              <a:xfrm>
                <a:off x="5868000" y="3960000"/>
                <a:ext cx="360000" cy="250325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>
                  <a:lnSpc>
                    <a:spcPts val="1400"/>
                  </a:lnSpc>
                </a:pP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  <a:r>
                  <a:rPr lang="de-DE" sz="4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de-DE" sz="4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de-CH" sz="800" b="1" dirty="0">
                  <a:solidFill>
                    <a:srgbClr val="005C9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Textfeld 114"/>
              <p:cNvSpPr txBox="1"/>
              <p:nvPr/>
            </p:nvSpPr>
            <p:spPr>
              <a:xfrm>
                <a:off x="5868000" y="3780000"/>
                <a:ext cx="360000" cy="250325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>
                  <a:lnSpc>
                    <a:spcPts val="1400"/>
                  </a:lnSpc>
                </a:pP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  <a:r>
                  <a:rPr lang="de-DE" sz="4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de-DE" sz="4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de-CH" sz="800" b="1" dirty="0">
                  <a:solidFill>
                    <a:srgbClr val="005C9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Textfeld 115"/>
              <p:cNvSpPr txBox="1"/>
              <p:nvPr/>
            </p:nvSpPr>
            <p:spPr>
              <a:xfrm>
                <a:off x="5868000" y="4140000"/>
                <a:ext cx="360000" cy="250325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r">
                  <a:lnSpc>
                    <a:spcPts val="1400"/>
                  </a:lnSpc>
                </a:pP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  <a:r>
                  <a:rPr lang="de-DE" sz="4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de-DE" sz="4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800" b="1" dirty="0" smtClean="0">
                    <a:solidFill>
                      <a:srgbClr val="005C9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  <a:endParaRPr lang="de-CH" sz="800" b="1" dirty="0">
                  <a:solidFill>
                    <a:srgbClr val="005C9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Geschweifte Klammer rechts 116"/>
              <p:cNvSpPr/>
              <p:nvPr/>
            </p:nvSpPr>
            <p:spPr>
              <a:xfrm>
                <a:off x="6245384" y="2404800"/>
                <a:ext cx="72000" cy="1944000"/>
              </a:xfrm>
              <a:prstGeom prst="righ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118" name="Gerade Verbindung mit Pfeil 117"/>
              <p:cNvCxnSpPr/>
              <p:nvPr/>
            </p:nvCxnSpPr>
            <p:spPr>
              <a:xfrm>
                <a:off x="5090400" y="4276800"/>
                <a:ext cx="72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Gerade Verbindung mit Pfeil 118"/>
              <p:cNvCxnSpPr/>
              <p:nvPr/>
            </p:nvCxnSpPr>
            <p:spPr>
              <a:xfrm>
                <a:off x="4521600" y="4098199"/>
                <a:ext cx="6408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Gerade Verbindung mit Pfeil 119"/>
              <p:cNvCxnSpPr/>
              <p:nvPr/>
            </p:nvCxnSpPr>
            <p:spPr>
              <a:xfrm>
                <a:off x="5234400" y="2836800"/>
                <a:ext cx="7416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Gerade Verbindung mit Pfeil 120"/>
              <p:cNvCxnSpPr/>
              <p:nvPr/>
            </p:nvCxnSpPr>
            <p:spPr>
              <a:xfrm>
                <a:off x="5234400" y="3016800"/>
                <a:ext cx="7416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Gerade Verbindung mit Pfeil 121"/>
              <p:cNvCxnSpPr/>
              <p:nvPr/>
            </p:nvCxnSpPr>
            <p:spPr>
              <a:xfrm>
                <a:off x="5234400" y="3196800"/>
                <a:ext cx="7416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Gerade Verbindung mit Pfeil 122"/>
              <p:cNvCxnSpPr/>
              <p:nvPr/>
            </p:nvCxnSpPr>
            <p:spPr>
              <a:xfrm>
                <a:off x="3240000" y="2764800"/>
                <a:ext cx="0" cy="1512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Gerade Verbindung mit Pfeil 123"/>
              <p:cNvCxnSpPr/>
              <p:nvPr/>
            </p:nvCxnSpPr>
            <p:spPr>
              <a:xfrm>
                <a:off x="3880800" y="2764800"/>
                <a:ext cx="0" cy="540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Gerade Verbindung mit Pfeil 124"/>
              <p:cNvCxnSpPr/>
              <p:nvPr/>
            </p:nvCxnSpPr>
            <p:spPr>
              <a:xfrm>
                <a:off x="4521600" y="2764800"/>
                <a:ext cx="0" cy="252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Gerade Verbindung mit Pfeil 125"/>
              <p:cNvCxnSpPr/>
              <p:nvPr/>
            </p:nvCxnSpPr>
            <p:spPr>
              <a:xfrm>
                <a:off x="3240000" y="4096800"/>
                <a:ext cx="6408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Gerade Verbindung mit Pfeil 126"/>
              <p:cNvCxnSpPr/>
              <p:nvPr/>
            </p:nvCxnSpPr>
            <p:spPr>
              <a:xfrm>
                <a:off x="3240000" y="4276800"/>
                <a:ext cx="12816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Gerade Verbindung mit Pfeil 127"/>
              <p:cNvCxnSpPr/>
              <p:nvPr/>
            </p:nvCxnSpPr>
            <p:spPr>
              <a:xfrm>
                <a:off x="3240000" y="3917224"/>
                <a:ext cx="144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Gerade Verbindung mit Pfeil 128"/>
              <p:cNvCxnSpPr/>
              <p:nvPr/>
            </p:nvCxnSpPr>
            <p:spPr>
              <a:xfrm>
                <a:off x="4135429" y="3556800"/>
                <a:ext cx="144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Gerade Verbindung mit Pfeil 129"/>
              <p:cNvCxnSpPr/>
              <p:nvPr/>
            </p:nvCxnSpPr>
            <p:spPr>
              <a:xfrm flipV="1">
                <a:off x="5234400" y="2764800"/>
                <a:ext cx="0" cy="72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Gerade Verbindung mit Pfeil 130"/>
              <p:cNvCxnSpPr/>
              <p:nvPr/>
            </p:nvCxnSpPr>
            <p:spPr>
              <a:xfrm>
                <a:off x="5235988" y="3916300"/>
                <a:ext cx="7416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 Verbindung mit Pfeil 131"/>
              <p:cNvCxnSpPr/>
              <p:nvPr/>
            </p:nvCxnSpPr>
            <p:spPr>
              <a:xfrm>
                <a:off x="5235988" y="4096300"/>
                <a:ext cx="7416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Gerade Verbindung mit Pfeil 132"/>
              <p:cNvCxnSpPr/>
              <p:nvPr/>
            </p:nvCxnSpPr>
            <p:spPr>
              <a:xfrm>
                <a:off x="5235988" y="4276300"/>
                <a:ext cx="7416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Gerade Verbindung mit Pfeil 133"/>
              <p:cNvCxnSpPr/>
              <p:nvPr/>
            </p:nvCxnSpPr>
            <p:spPr>
              <a:xfrm>
                <a:off x="5234400" y="3556800"/>
                <a:ext cx="7416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Gerade Verbindung mit Pfeil 134"/>
              <p:cNvCxnSpPr/>
              <p:nvPr/>
            </p:nvCxnSpPr>
            <p:spPr>
              <a:xfrm>
                <a:off x="4521600" y="3016800"/>
                <a:ext cx="5688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Gerade Verbindung mit Pfeil 135"/>
              <p:cNvCxnSpPr/>
              <p:nvPr/>
            </p:nvCxnSpPr>
            <p:spPr>
              <a:xfrm>
                <a:off x="3885259" y="3196800"/>
                <a:ext cx="12096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Gerade Verbindung mit Pfeil 136"/>
              <p:cNvCxnSpPr/>
              <p:nvPr/>
            </p:nvCxnSpPr>
            <p:spPr>
              <a:xfrm>
                <a:off x="6297525" y="3376800"/>
                <a:ext cx="144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Rechteck 91"/>
            <p:cNvSpPr/>
            <p:nvPr/>
          </p:nvSpPr>
          <p:spPr>
            <a:xfrm>
              <a:off x="540000" y="360000"/>
              <a:ext cx="4320000" cy="2448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82" name="Gruppieren 181"/>
          <p:cNvGrpSpPr/>
          <p:nvPr/>
        </p:nvGrpSpPr>
        <p:grpSpPr>
          <a:xfrm rot="16200000">
            <a:off x="-2374200" y="2373300"/>
            <a:ext cx="5144400" cy="396000"/>
            <a:chOff x="1080000" y="3960000"/>
            <a:chExt cx="5144400" cy="396000"/>
          </a:xfrm>
        </p:grpSpPr>
        <p:sp>
          <p:nvSpPr>
            <p:cNvPr id="183" name="Rechteck 182"/>
            <p:cNvSpPr/>
            <p:nvPr/>
          </p:nvSpPr>
          <p:spPr>
            <a:xfrm>
              <a:off x="1080000" y="3960000"/>
              <a:ext cx="51435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4" name="Rechteck 183"/>
            <p:cNvSpPr/>
            <p:nvPr/>
          </p:nvSpPr>
          <p:spPr>
            <a:xfrm>
              <a:off x="1080000" y="4036944"/>
              <a:ext cx="5144400" cy="215444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pPr algn="ctr"/>
              <a:r>
                <a:rPr lang="de-CH" sz="14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Achtung: Diese Abbildung ist urheberrechtlich geschützt!</a:t>
              </a:r>
              <a:endParaRPr lang="de-CH" sz="14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774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55984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15: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Entwicklungsgemäßheit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15.1: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unterrichten und trainieren</a:t>
            </a:r>
            <a:endParaRPr lang="de-CH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Tabelle 15.1: Teilaktionen und Stufen der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Schlagwurf-bewegung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(nach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Roberton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Halverson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, 1984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415–416)</a:t>
            </a:r>
            <a:endParaRPr lang="de-DE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[Bilder und obere Teilaktionen]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Tab. 15.1 / Stufe 1: o. A. (pxhere.com/en/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/547068,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Tab. 15.1 / Stufe 2: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Peggy_Marco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/kinder-spielen-steinwurf-wasser-1519458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Tab. 15.1 / Stufe 3: o. A. (pikrepo.com/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fybff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guy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throwing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-rocks-in-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CC0)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220000" y="36360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Roberton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M. A. &amp; Halverson, L. E. (1984).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Developing children - their changing movement: A guide for teachers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 Lea and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Febiger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540000" y="360000"/>
            <a:ext cx="4320229" cy="4608000"/>
            <a:chOff x="540000" y="360000"/>
            <a:chExt cx="4320229" cy="4620472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540000" y="360000"/>
              <a:ext cx="4320229" cy="1441099"/>
              <a:chOff x="2160000" y="3238900"/>
              <a:chExt cx="4320229" cy="1441099"/>
            </a:xfrm>
          </p:grpSpPr>
          <p:pic>
            <p:nvPicPr>
              <p:cNvPr id="23" name="Grafik 22"/>
              <p:cNvPicPr>
                <a:picLocks noChangeAspect="1"/>
              </p:cNvPicPr>
              <p:nvPr/>
            </p:nvPicPr>
            <p:blipFill rotWithShape="1">
              <a:blip r:embed="rId3"/>
              <a:srcRect l="46692" t="19939"/>
              <a:stretch/>
            </p:blipFill>
            <p:spPr>
              <a:xfrm>
                <a:off x="5040000" y="3238900"/>
                <a:ext cx="1440229" cy="144109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4" name="Picture 2" descr="water, lake, vacation, child, waves, laguna, stone throwing, throw stones, children play"/>
              <p:cNvPicPr>
                <a:picLocks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730" b="6062"/>
              <a:stretch/>
            </p:blipFill>
            <p:spPr bwMode="auto">
              <a:xfrm flipH="1">
                <a:off x="2160000" y="3238900"/>
                <a:ext cx="1440000" cy="1441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Grafik 24"/>
              <p:cNvPicPr>
                <a:picLocks/>
              </p:cNvPicPr>
              <p:nvPr/>
            </p:nvPicPr>
            <p:blipFill rotWithShape="1">
              <a:blip r:embed="rId5"/>
              <a:srcRect l="10664" t="37703" r="68916" b="31432"/>
              <a:stretch/>
            </p:blipFill>
            <p:spPr>
              <a:xfrm>
                <a:off x="3600000" y="3238901"/>
                <a:ext cx="1440000" cy="14407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6"/>
            <a:srcRect l="10223" t="3681" r="10972" b="38957"/>
            <a:stretch/>
          </p:blipFill>
          <p:spPr>
            <a:xfrm>
              <a:off x="540000" y="1800000"/>
              <a:ext cx="4320000" cy="1443789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7"/>
            <a:srcRect l="10330" t="11843" r="10919" b="19305"/>
            <a:stretch/>
          </p:blipFill>
          <p:spPr>
            <a:xfrm>
              <a:off x="540000" y="3246305"/>
              <a:ext cx="4320000" cy="1734167"/>
            </a:xfrm>
            <a:prstGeom prst="rect">
              <a:avLst/>
            </a:prstGeom>
          </p:spPr>
        </p:pic>
      </p:grpSp>
      <p:grpSp>
        <p:nvGrpSpPr>
          <p:cNvPr id="22" name="Gruppieren 21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26" name="Rechteck 25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8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12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55984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15: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Entwicklungsgemäßheit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15.1: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unterrichten und trainieren</a:t>
            </a:r>
            <a:endParaRPr lang="de-CH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Tabelle 15.1: Teilaktionen und Stufen der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Schlagwurf-bewegung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(nach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Roberton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Halverson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, 1984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415–416)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[untere Teilaktionen]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Tab. 15.1 / Stufe 1: o. A. (pxhere.com/en/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/547068,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Tab. 15.1 / Stufe 2: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Peggy_Marco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(pixabay.com/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/kinder-spielen-steinwurf-wasser-1519458/,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Tab. 15.1 / Stufe 3: o. A. (pikrepo.com/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fybff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guy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throwing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-rocks-in-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CC0)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220000" y="36360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Roberton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M. A. &amp; Halverson, L. E. (1984).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Developing children - their changing movement: A guide for teachers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 Lea and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Febiger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540000" y="359999"/>
            <a:ext cx="4320000" cy="3564000"/>
            <a:chOff x="540000" y="360000"/>
            <a:chExt cx="4320000" cy="3555291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/>
            <a:srcRect l="10197" t="47135" r="11240" b="3623"/>
            <a:stretch/>
          </p:blipFill>
          <p:spPr>
            <a:xfrm>
              <a:off x="540000" y="360000"/>
              <a:ext cx="4320000" cy="1243229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4"/>
            <a:srcRect l="11348" t="4031" r="9822" b="4031"/>
            <a:stretch/>
          </p:blipFill>
          <p:spPr>
            <a:xfrm>
              <a:off x="540000" y="1602000"/>
              <a:ext cx="4320000" cy="2313291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1" name="Rechteck 10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5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86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55984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15: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Entwicklungsgemäßheit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15.1: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unterrichten und trainieren</a:t>
            </a:r>
            <a:endParaRPr lang="de-CH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67662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Tabelle 15.2: Altersabschnitte der motorischen Entwicklung mit charakteristischen Merkmalen (nach Winter &amp;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Hartmann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417)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Tab. 15.2 / Kleinkind: Marko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Milivojevic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(pixnio.com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DE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/baby-kleinkind-basketball-spieler-gras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, CC0)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Tab. 15.2 / Jugendliche: o. A. (pxfuel.com/en/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free-photo-jjddo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, CC0)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Tab. 15.2 / Senior: o. A. (pxhere.com/de/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/938259, CC0)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220000" y="36360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Winter, R. &amp; Hartmann, C. (2015). Die motorische Entwicklung (Ontogenese) des Menschen (Überblick). In K. Meinel &amp; G. Schnabel (Hrsg.), </a:t>
            </a:r>
            <a:r>
              <a:rPr lang="de-DE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Bewegungslehre – Sportmotorik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(12. Aufl., S. 243–373). Meyer &amp; Meyer.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540000" y="360000"/>
            <a:ext cx="4320000" cy="3960000"/>
            <a:chOff x="540000" y="360000"/>
            <a:chExt cx="4320000" cy="3960000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540000" y="360000"/>
              <a:ext cx="4320000" cy="1441451"/>
              <a:chOff x="1080534" y="360000"/>
              <a:chExt cx="4320000" cy="1441451"/>
            </a:xfrm>
          </p:grpSpPr>
          <p:pic>
            <p:nvPicPr>
              <p:cNvPr id="45" name="Picture 4" descr="sport, rollerblades, park, laser, one person, real people, full length, front view, lifestyles, casual clothing"/>
              <p:cNvPicPr>
                <a:picLocks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97" r="18783"/>
              <a:stretch/>
            </p:blipFill>
            <p:spPr bwMode="auto">
              <a:xfrm>
                <a:off x="2502534" y="360000"/>
                <a:ext cx="1458000" cy="14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Baby, Kleinkind, Basketball, Spieler, Gras, Baseball, Kugel, Sport, Spiel, aktiv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99" t="3603" r="11640" b="5606"/>
              <a:stretch/>
            </p:blipFill>
            <p:spPr bwMode="auto">
              <a:xfrm flipH="1">
                <a:off x="1080534" y="360000"/>
                <a:ext cx="1440000" cy="14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Grafik 46"/>
              <p:cNvPicPr>
                <a:picLocks/>
              </p:cNvPicPr>
              <p:nvPr/>
            </p:nvPicPr>
            <p:blipFill rotWithShape="1">
              <a:blip r:embed="rId5"/>
              <a:srcRect l="23035" t="9607" r="18029" b="2280"/>
              <a:stretch/>
            </p:blipFill>
            <p:spPr>
              <a:xfrm>
                <a:off x="3942534" y="360000"/>
                <a:ext cx="1458000" cy="1441451"/>
              </a:xfrm>
              <a:prstGeom prst="rect">
                <a:avLst/>
              </a:prstGeom>
            </p:spPr>
          </p:pic>
        </p:grpSp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6"/>
            <a:srcRect l="13575" t="3862" r="14208" b="3384"/>
            <a:stretch/>
          </p:blipFill>
          <p:spPr>
            <a:xfrm>
              <a:off x="540000" y="1800000"/>
              <a:ext cx="4320000" cy="2520000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9" name="Rechteck 18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7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78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55984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15: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Entwicklungsgemäßheit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15.1: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unterrichten und trainieren</a:t>
            </a:r>
            <a:endParaRPr lang="de-CH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15.3: Bewegungserfahrungen im Säuglingsalter bei Einbinden in einem Wiegenbrett (links) und bei Teilnahme am Babyschwimmen (rechts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(S. 418)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15.3 / Wiegenbrett: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Neeta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Lind (commons.wikimedia.org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File:Neeta_Lind_Navajo_cradle_board.jpg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 BY, derivative)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Abb. 15.3 / Babyschwimmen: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ConexaoCabeca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/bebe-pool-baby-l%C3%A4cheln-l%C3%A4chelnd-2531684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540000" y="360000"/>
            <a:ext cx="4320000" cy="2232000"/>
            <a:chOff x="3947091" y="2955473"/>
            <a:chExt cx="4320000" cy="2232000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2"/>
            <a:srcRect t="16118" b="2540"/>
            <a:stretch/>
          </p:blipFill>
          <p:spPr>
            <a:xfrm>
              <a:off x="3947091" y="2955473"/>
              <a:ext cx="2160000" cy="22320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/>
            <a:srcRect l="23922" t="4358" r="10829" b="12862"/>
            <a:stretch/>
          </p:blipFill>
          <p:spPr>
            <a:xfrm>
              <a:off x="6107091" y="2955473"/>
              <a:ext cx="2160000" cy="2232000"/>
            </a:xfrm>
            <a:prstGeom prst="rect">
              <a:avLst/>
            </a:prstGeom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4" name="Rechteck 13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5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534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55984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15: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Entwicklungsgemäßheit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15.1: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unterrichten und trainieren</a:t>
            </a:r>
            <a:endParaRPr lang="de-CH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15.4: Relative-Age-Effekt im Nachwuchsfußball der männlichen Jugend in Europa (Daten aus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Helsen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et al., 2005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428)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Abb. 15.4 / RAE-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Helsen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W. F., van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Winckel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J. &amp; Williams, A. M. (2005). The relative age effect in youth soccer across Europe.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Journal of Sports Sciences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(6), 629–636.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220000" y="35028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Helsen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W. F., van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Winckel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J. &amp; Williams, A. M. (2005). The relative age effect in youth soccer across Europe.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Journal of Sports Sciences,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(6), 629–636. https://doi.org/10.1080/02640410400021310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540000" y="360000"/>
            <a:ext cx="4320000" cy="2160000"/>
            <a:chOff x="540000" y="360000"/>
            <a:chExt cx="4320000" cy="2160000"/>
          </a:xfrm>
        </p:grpSpPr>
        <p:grpSp>
          <p:nvGrpSpPr>
            <p:cNvPr id="8" name="Gruppieren 7"/>
            <p:cNvGrpSpPr/>
            <p:nvPr/>
          </p:nvGrpSpPr>
          <p:grpSpPr>
            <a:xfrm>
              <a:off x="540000" y="360000"/>
              <a:ext cx="4320000" cy="2160000"/>
              <a:chOff x="3240000" y="2880000"/>
              <a:chExt cx="4320000" cy="2160000"/>
            </a:xfrm>
          </p:grpSpPr>
          <p:sp>
            <p:nvSpPr>
              <p:cNvPr id="9" name="Rechteck 8"/>
              <p:cNvSpPr/>
              <p:nvPr/>
            </p:nvSpPr>
            <p:spPr>
              <a:xfrm>
                <a:off x="3240000" y="2880000"/>
                <a:ext cx="4320000" cy="2160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aphicFrame>
            <p:nvGraphicFramePr>
              <p:cNvPr id="10" name="Diagramm 9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449894011"/>
                  </p:ext>
                </p:extLst>
              </p:nvPr>
            </p:nvGraphicFramePr>
            <p:xfrm>
              <a:off x="4500000" y="2880000"/>
              <a:ext cx="3060000" cy="2160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1032" y="2880000"/>
                <a:ext cx="1332000" cy="2160000"/>
              </a:xfrm>
              <a:prstGeom prst="rect">
                <a:avLst/>
              </a:prstGeom>
            </p:spPr>
          </p:pic>
        </p:grpSp>
        <p:sp>
          <p:nvSpPr>
            <p:cNvPr id="14" name="Rechteck 13"/>
            <p:cNvSpPr/>
            <p:nvPr/>
          </p:nvSpPr>
          <p:spPr>
            <a:xfrm>
              <a:off x="540000" y="360000"/>
              <a:ext cx="4320000" cy="216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8" name="Gruppieren 17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9" name="Rechteck 18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5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92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55984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15: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Entwicklungsgemäßheit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15.2: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Störung und Förderung der motorischen Entwicklung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48532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Kasten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15.1: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Entwicklungsbedingte Koordinationsstörungen im Alter von 7 Jahren erhöhen die Wahrscheinlichkeit für eine beeinträchtigte Lebensbewältigung im Alter von 22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Jahren (Rasmussen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Gillberg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, 2000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432)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30060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Kasten 15.1 /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Zappelphilipp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aus Hoffmann, H. (1917). 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Der Struwwelpeter </a:t>
            </a:r>
            <a:endParaRPr lang="de-DE" sz="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400. Auflage). Literarische Anstalt Rütten &amp;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Loening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Wikisource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(de.wikisource.org/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Der_Struwwelpeter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Die_Geschichte_vom_Zappel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-Philipp. Gemeinfreie Abbildung)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40000" y="360000"/>
            <a:ext cx="4032000" cy="1800000"/>
            <a:chOff x="0" y="0"/>
            <a:chExt cx="4032000" cy="1800000"/>
          </a:xfrm>
        </p:grpSpPr>
        <p:graphicFrame>
          <p:nvGraphicFramePr>
            <p:cNvPr id="7" name="Diagramm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47614475"/>
                </p:ext>
              </p:extLst>
            </p:nvPr>
          </p:nvGraphicFramePr>
          <p:xfrm>
            <a:off x="2088000" y="0"/>
            <a:ext cx="1944000" cy="172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echteck 7"/>
            <p:cNvSpPr/>
            <p:nvPr/>
          </p:nvSpPr>
          <p:spPr>
            <a:xfrm>
              <a:off x="0" y="0"/>
              <a:ext cx="4032000" cy="18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9" name="Grafik 8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00" y="72000"/>
              <a:ext cx="2160000" cy="1656000"/>
            </a:xfrm>
            <a:prstGeom prst="rect">
              <a:avLst/>
            </a:prstGeom>
          </p:spPr>
        </p:pic>
        <p:grpSp>
          <p:nvGrpSpPr>
            <p:cNvPr id="10" name="Gruppieren 9"/>
            <p:cNvGrpSpPr/>
            <p:nvPr/>
          </p:nvGrpSpPr>
          <p:grpSpPr>
            <a:xfrm>
              <a:off x="2663826" y="1284287"/>
              <a:ext cx="1221098" cy="471488"/>
              <a:chOff x="2663826" y="1284287"/>
              <a:chExt cx="1221098" cy="471488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2663826" y="1284287"/>
                <a:ext cx="1220787" cy="471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2681275" y="1296000"/>
                <a:ext cx="290144" cy="292388"/>
              </a:xfrm>
              <a:prstGeom prst="rect">
                <a:avLst/>
              </a:prstGeom>
              <a:noFill/>
            </p:spPr>
            <p:txBody>
              <a:bodyPr wrap="none" lIns="0" tIns="0" rIns="0" bIns="36000" rtlCol="0">
                <a:spAutoFit/>
              </a:bodyPr>
              <a:lstStyle/>
              <a:p>
                <a:pPr algn="ctr"/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DCD+</a:t>
                </a:r>
                <a:b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ADHD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3003077" y="1296000"/>
                <a:ext cx="221214" cy="282573"/>
              </a:xfrm>
              <a:prstGeom prst="rect">
                <a:avLst/>
              </a:prstGeom>
              <a:noFill/>
            </p:spPr>
            <p:txBody>
              <a:bodyPr wrap="none" lIns="0" tIns="0" rIns="0" bIns="36000" rtlCol="0">
                <a:spAutoFit/>
              </a:bodyPr>
              <a:lstStyle/>
              <a:p>
                <a:pPr algn="ctr"/>
                <a:r>
                  <a:rPr lang="de-CH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ur</a:t>
                </a:r>
                <a:b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DCD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3289288" y="1296000"/>
                <a:ext cx="290144" cy="292388"/>
              </a:xfrm>
              <a:prstGeom prst="rect">
                <a:avLst/>
              </a:prstGeom>
              <a:noFill/>
            </p:spPr>
            <p:txBody>
              <a:bodyPr wrap="none" lIns="0" tIns="0" rIns="0" bIns="36000" rtlCol="0">
                <a:spAutoFit/>
              </a:bodyPr>
              <a:lstStyle/>
              <a:p>
                <a:pPr algn="ctr"/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nur</a:t>
                </a:r>
                <a:b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ADHD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3615620" y="1296000"/>
                <a:ext cx="269304" cy="282573"/>
              </a:xfrm>
              <a:prstGeom prst="rect">
                <a:avLst/>
              </a:prstGeom>
              <a:noFill/>
            </p:spPr>
            <p:txBody>
              <a:bodyPr wrap="none" lIns="0" tIns="0" rIns="0" bIns="36000" rtlCol="0">
                <a:spAutoFit/>
              </a:bodyPr>
              <a:lstStyle/>
              <a:p>
                <a:pPr algn="ctr"/>
                <a:r>
                  <a:rPr lang="de-CH" sz="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Ver</a:t>
                </a:r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b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gleich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3088999" y="1584325"/>
                <a:ext cx="344646" cy="159462"/>
              </a:xfrm>
              <a:prstGeom prst="rect">
                <a:avLst/>
              </a:prstGeom>
              <a:noFill/>
            </p:spPr>
            <p:txBody>
              <a:bodyPr wrap="none" lIns="0" tIns="0" rIns="0" bIns="36000" rtlCol="0">
                <a:spAutoFit/>
              </a:bodyPr>
              <a:lstStyle/>
              <a:p>
                <a:pPr algn="ctr"/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Gruppe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Textfeld 20"/>
          <p:cNvSpPr txBox="1"/>
          <p:nvPr/>
        </p:nvSpPr>
        <p:spPr>
          <a:xfrm>
            <a:off x="5220000" y="3805200"/>
            <a:ext cx="3331628" cy="848882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Rasmussen, P. &amp;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Gillberg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C. (2000). Natural outcome of ADHD with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developmental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coordination disorder at age 22 years: A controlled, longitudinal, community-based study.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Journal of the American Academy of Child and Adolescent Psychiatry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(11), 1424–1431. https://doi.org/10.1097/00004583-200011000-00017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23" name="Gruppieren 22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24" name="Rechteck 23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 rotWithShape="1">
            <a:blip r:embed="rId5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88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limpert_vorlage" id="{6C355E9D-E7CC-497C-BEDA-4244C2E90166}" vid="{DA6C627B-8DFA-4283-A5FB-DD9F9ADB50A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2239</Words>
  <Application>Microsoft Office PowerPoint</Application>
  <PresentationFormat>Bildschirmpräsentation (16:9)</PresentationFormat>
  <Paragraphs>214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Hossner Ernst-Joachim</dc:creator>
  <cp:lastModifiedBy>Hossner Ernst-Joachim</cp:lastModifiedBy>
  <cp:revision>53</cp:revision>
  <dcterms:created xsi:type="dcterms:W3CDTF">2021-08-31T15:53:59Z</dcterms:created>
  <dcterms:modified xsi:type="dcterms:W3CDTF">2022-02-14T15:49:55Z</dcterms:modified>
</cp:coreProperties>
</file>