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2" r:id="rId2"/>
    <p:sldId id="273" r:id="rId3"/>
    <p:sldId id="284" r:id="rId4"/>
    <p:sldId id="276" r:id="rId5"/>
    <p:sldId id="283" r:id="rId6"/>
    <p:sldId id="282" r:id="rId7"/>
    <p:sldId id="285" r:id="rId8"/>
    <p:sldId id="281" r:id="rId9"/>
    <p:sldId id="278" r:id="rId10"/>
    <p:sldId id="280" r:id="rId11"/>
    <p:sldId id="277" r:id="rId12"/>
    <p:sldId id="279" r:id="rId13"/>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9F"/>
    <a:srgbClr val="E60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113" d="100"/>
          <a:sy n="113" d="100"/>
        </p:scale>
        <p:origin x="571"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Tabelle1!$F$2</c:f>
              <c:strCache>
                <c:ptCount val="1"/>
                <c:pt idx="0">
                  <c:v>selbe Taste</c:v>
                </c:pt>
              </c:strCache>
            </c:strRef>
          </c:tx>
          <c:spPr>
            <a:solidFill>
              <a:schemeClr val="tx1"/>
            </a:solidFill>
            <a:ln w="12700">
              <a:solidFill>
                <a:schemeClr val="tx1"/>
              </a:solidFill>
            </a:ln>
            <a:effectLst/>
          </c:spPr>
          <c:invertIfNegative val="0"/>
          <c:cat>
            <c:strRef>
              <c:f>Tabelle1!$G$1:$H$1</c:f>
              <c:strCache>
                <c:ptCount val="2"/>
                <c:pt idx="0">
                  <c:v>Zufall</c:v>
                </c:pt>
                <c:pt idx="1">
                  <c:v>Struktur</c:v>
                </c:pt>
              </c:strCache>
            </c:strRef>
          </c:cat>
          <c:val>
            <c:numRef>
              <c:f>Tabelle1!$G$2:$H$2</c:f>
              <c:numCache>
                <c:formatCode>0</c:formatCode>
                <c:ptCount val="2"/>
                <c:pt idx="0">
                  <c:v>370.81818181818181</c:v>
                </c:pt>
                <c:pt idx="1">
                  <c:v>340.36363636363637</c:v>
                </c:pt>
              </c:numCache>
            </c:numRef>
          </c:val>
          <c:extLst>
            <c:ext xmlns:c16="http://schemas.microsoft.com/office/drawing/2014/chart" uri="{C3380CC4-5D6E-409C-BE32-E72D297353CC}">
              <c16:uniqueId val="{00000000-1091-41F4-8E35-95FC29BD9A44}"/>
            </c:ext>
          </c:extLst>
        </c:ser>
        <c:ser>
          <c:idx val="1"/>
          <c:order val="1"/>
          <c:tx>
            <c:strRef>
              <c:f>Tabelle1!$F$3</c:f>
              <c:strCache>
                <c:ptCount val="1"/>
                <c:pt idx="0">
                  <c:v>selber Finger</c:v>
                </c:pt>
              </c:strCache>
            </c:strRef>
          </c:tx>
          <c:spPr>
            <a:solidFill>
              <a:schemeClr val="bg1">
                <a:lumMod val="65000"/>
              </a:schemeClr>
            </a:solidFill>
            <a:ln w="12700">
              <a:solidFill>
                <a:schemeClr val="tx1"/>
              </a:solidFill>
            </a:ln>
            <a:effectLst/>
          </c:spPr>
          <c:invertIfNegative val="0"/>
          <c:cat>
            <c:strRef>
              <c:f>Tabelle1!$G$1:$H$1</c:f>
              <c:strCache>
                <c:ptCount val="2"/>
                <c:pt idx="0">
                  <c:v>Zufall</c:v>
                </c:pt>
                <c:pt idx="1">
                  <c:v>Struktur</c:v>
                </c:pt>
              </c:strCache>
            </c:strRef>
          </c:cat>
          <c:val>
            <c:numRef>
              <c:f>Tabelle1!$G$3:$H$3</c:f>
              <c:numCache>
                <c:formatCode>0</c:formatCode>
                <c:ptCount val="2"/>
                <c:pt idx="0">
                  <c:v>367.72727272727275</c:v>
                </c:pt>
                <c:pt idx="1">
                  <c:v>366</c:v>
                </c:pt>
              </c:numCache>
            </c:numRef>
          </c:val>
          <c:extLst>
            <c:ext xmlns:c16="http://schemas.microsoft.com/office/drawing/2014/chart" uri="{C3380CC4-5D6E-409C-BE32-E72D297353CC}">
              <c16:uniqueId val="{00000001-1091-41F4-8E35-95FC29BD9A44}"/>
            </c:ext>
          </c:extLst>
        </c:ser>
        <c:dLbls>
          <c:showLegendKey val="0"/>
          <c:showVal val="0"/>
          <c:showCatName val="0"/>
          <c:showSerName val="0"/>
          <c:showPercent val="0"/>
          <c:showBubbleSize val="0"/>
        </c:dLbls>
        <c:gapWidth val="219"/>
        <c:overlap val="-27"/>
        <c:axId val="163961471"/>
        <c:axId val="163953567"/>
      </c:barChart>
      <c:catAx>
        <c:axId val="163961471"/>
        <c:scaling>
          <c:orientation val="minMax"/>
        </c:scaling>
        <c:delete val="0"/>
        <c:axPos val="b"/>
        <c:title>
          <c:tx>
            <c:rich>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de-CH" sz="800" dirty="0">
                    <a:solidFill>
                      <a:sysClr val="windowText" lastClr="000000"/>
                    </a:solidFill>
                    <a:latin typeface="Arial" panose="020B0604020202020204" pitchFamily="34" charset="0"/>
                    <a:cs typeface="Arial" panose="020B0604020202020204" pitchFamily="34" charset="0"/>
                  </a:rPr>
                  <a:t>Testsequenz</a:t>
                </a:r>
              </a:p>
            </c:rich>
          </c:tx>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CH"/>
            </a:p>
          </c:txPr>
        </c:title>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CH"/>
          </a:p>
        </c:txPr>
        <c:crossAx val="163953567"/>
        <c:crosses val="autoZero"/>
        <c:auto val="1"/>
        <c:lblAlgn val="ctr"/>
        <c:lblOffset val="100"/>
        <c:noMultiLvlLbl val="0"/>
      </c:catAx>
      <c:valAx>
        <c:axId val="163953567"/>
        <c:scaling>
          <c:orientation val="minMax"/>
          <c:max val="400"/>
          <c:min val="300"/>
        </c:scaling>
        <c:delete val="0"/>
        <c:axPos val="l"/>
        <c:title>
          <c:tx>
            <c:rich>
              <a:bodyPr rot="-54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de-CH" sz="800">
                    <a:solidFill>
                      <a:sysClr val="windowText" lastClr="000000"/>
                    </a:solidFill>
                    <a:latin typeface="Arial" panose="020B0604020202020204" pitchFamily="34" charset="0"/>
                    <a:cs typeface="Arial" panose="020B0604020202020204" pitchFamily="34" charset="0"/>
                  </a:rPr>
                  <a:t>Antwortzeit (ms)</a:t>
                </a:r>
              </a:p>
            </c:rich>
          </c:tx>
          <c:overlay val="0"/>
          <c:spPr>
            <a:noFill/>
            <a:ln>
              <a:noFill/>
            </a:ln>
            <a:effectLst/>
          </c:spPr>
          <c:txPr>
            <a:bodyPr rot="-54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CH"/>
            </a:p>
          </c:txPr>
        </c:title>
        <c:numFmt formatCode="0"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CH"/>
          </a:p>
        </c:txPr>
        <c:crossAx val="163961471"/>
        <c:crosses val="autoZero"/>
        <c:crossBetween val="between"/>
        <c:majorUnit val="25"/>
      </c:valAx>
      <c:spPr>
        <a:noFill/>
        <a:ln>
          <a:noFill/>
        </a:ln>
        <a:effectLst/>
      </c:spPr>
    </c:plotArea>
    <c:legend>
      <c:legendPos val="t"/>
      <c:layout>
        <c:manualLayout>
          <c:xMode val="edge"/>
          <c:yMode val="edge"/>
          <c:x val="0.27783564814814821"/>
          <c:y val="5.4277777777777779E-2"/>
          <c:w val="0.5913194444444444"/>
          <c:h val="0.16086347275871887"/>
        </c:manualLayout>
      </c:layout>
      <c:overlay val="1"/>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CH"/>
        </a:p>
      </c:txPr>
    </c:legend>
    <c:plotVisOnly val="1"/>
    <c:dispBlanksAs val="gap"/>
    <c:showDLblsOverMax val="0"/>
  </c:chart>
  <c:spPr>
    <a:solidFill>
      <a:schemeClr val="bg1"/>
    </a:solidFill>
    <a:ln w="9525" cap="flat" cmpd="sng" algn="ctr">
      <a:noFill/>
      <a:round/>
    </a:ln>
    <a:effectLst/>
  </c:spPr>
  <c:txPr>
    <a:bodyPr/>
    <a:lstStyle/>
    <a:p>
      <a:pPr>
        <a:defRPr/>
      </a:pPr>
      <a:endParaRPr lang="en-CH"/>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Tabelle1!$I$1</c:f>
              <c:strCache>
                <c:ptCount val="1"/>
                <c:pt idx="0">
                  <c:v>zeit</c:v>
                </c:pt>
              </c:strCache>
            </c:strRef>
          </c:tx>
          <c:spPr>
            <a:solidFill>
              <a:schemeClr val="tx1"/>
            </a:solidFill>
            <a:ln w="12700">
              <a:solidFill>
                <a:schemeClr val="tx1"/>
              </a:solidFill>
            </a:ln>
            <a:effectLst/>
          </c:spPr>
          <c:invertIfNegative val="0"/>
          <c:dPt>
            <c:idx val="1"/>
            <c:invertIfNegative val="0"/>
            <c:bubble3D val="0"/>
            <c:spPr>
              <a:solidFill>
                <a:schemeClr val="bg1">
                  <a:lumMod val="75000"/>
                </a:schemeClr>
              </a:solidFill>
              <a:ln w="12700">
                <a:solidFill>
                  <a:schemeClr val="tx1"/>
                </a:solidFill>
              </a:ln>
              <a:effectLst/>
            </c:spPr>
            <c:extLst>
              <c:ext xmlns:c16="http://schemas.microsoft.com/office/drawing/2014/chart" uri="{C3380CC4-5D6E-409C-BE32-E72D297353CC}">
                <c16:uniqueId val="{00000001-0169-48BF-BE1A-B54C7BA548EA}"/>
              </c:ext>
            </c:extLst>
          </c:dPt>
          <c:dPt>
            <c:idx val="2"/>
            <c:invertIfNegative val="0"/>
            <c:bubble3D val="0"/>
            <c:spPr>
              <a:solidFill>
                <a:schemeClr val="bg1">
                  <a:lumMod val="50000"/>
                </a:schemeClr>
              </a:solidFill>
              <a:ln w="12700">
                <a:solidFill>
                  <a:schemeClr val="tx1"/>
                </a:solidFill>
              </a:ln>
              <a:effectLst/>
            </c:spPr>
            <c:extLst>
              <c:ext xmlns:c16="http://schemas.microsoft.com/office/drawing/2014/chart" uri="{C3380CC4-5D6E-409C-BE32-E72D297353CC}">
                <c16:uniqueId val="{00000003-0169-48BF-BE1A-B54C7BA548EA}"/>
              </c:ext>
            </c:extLst>
          </c:dPt>
          <c:dPt>
            <c:idx val="3"/>
            <c:invertIfNegative val="0"/>
            <c:bubble3D val="0"/>
            <c:spPr>
              <a:solidFill>
                <a:schemeClr val="bg1">
                  <a:lumMod val="75000"/>
                </a:schemeClr>
              </a:solidFill>
              <a:ln w="12700">
                <a:solidFill>
                  <a:schemeClr val="tx1"/>
                </a:solidFill>
              </a:ln>
              <a:effectLst/>
            </c:spPr>
            <c:extLst>
              <c:ext xmlns:c16="http://schemas.microsoft.com/office/drawing/2014/chart" uri="{C3380CC4-5D6E-409C-BE32-E72D297353CC}">
                <c16:uniqueId val="{00000005-0169-48BF-BE1A-B54C7BA548EA}"/>
              </c:ext>
            </c:extLst>
          </c:dPt>
          <c:dPt>
            <c:idx val="5"/>
            <c:invertIfNegative val="0"/>
            <c:bubble3D val="0"/>
            <c:spPr>
              <a:solidFill>
                <a:schemeClr val="bg1">
                  <a:lumMod val="75000"/>
                </a:schemeClr>
              </a:solidFill>
              <a:ln w="12700">
                <a:solidFill>
                  <a:schemeClr val="tx1"/>
                </a:solidFill>
              </a:ln>
              <a:effectLst/>
            </c:spPr>
            <c:extLst>
              <c:ext xmlns:c16="http://schemas.microsoft.com/office/drawing/2014/chart" uri="{C3380CC4-5D6E-409C-BE32-E72D297353CC}">
                <c16:uniqueId val="{00000007-0169-48BF-BE1A-B54C7BA548EA}"/>
              </c:ext>
            </c:extLst>
          </c:dPt>
          <c:dPt>
            <c:idx val="6"/>
            <c:invertIfNegative val="0"/>
            <c:bubble3D val="0"/>
            <c:spPr>
              <a:solidFill>
                <a:schemeClr val="bg1">
                  <a:lumMod val="50000"/>
                </a:schemeClr>
              </a:solidFill>
              <a:ln w="12700">
                <a:solidFill>
                  <a:schemeClr val="tx1"/>
                </a:solidFill>
              </a:ln>
              <a:effectLst/>
            </c:spPr>
            <c:extLst>
              <c:ext xmlns:c16="http://schemas.microsoft.com/office/drawing/2014/chart" uri="{C3380CC4-5D6E-409C-BE32-E72D297353CC}">
                <c16:uniqueId val="{00000009-0169-48BF-BE1A-B54C7BA548EA}"/>
              </c:ext>
            </c:extLst>
          </c:dPt>
          <c:dPt>
            <c:idx val="7"/>
            <c:invertIfNegative val="0"/>
            <c:bubble3D val="0"/>
            <c:spPr>
              <a:solidFill>
                <a:schemeClr val="bg1">
                  <a:lumMod val="75000"/>
                </a:schemeClr>
              </a:solidFill>
              <a:ln w="12700">
                <a:solidFill>
                  <a:schemeClr val="tx1"/>
                </a:solidFill>
              </a:ln>
              <a:effectLst/>
            </c:spPr>
            <c:extLst>
              <c:ext xmlns:c16="http://schemas.microsoft.com/office/drawing/2014/chart" uri="{C3380CC4-5D6E-409C-BE32-E72D297353CC}">
                <c16:uniqueId val="{0000000B-0169-48BF-BE1A-B54C7BA548EA}"/>
              </c:ext>
            </c:extLst>
          </c:dPt>
          <c:cat>
            <c:strRef>
              <c:f>Tabelle1!$H$2:$H$9</c:f>
              <c:strCache>
                <c:ptCount val="8"/>
                <c:pt idx="0">
                  <c:v>ML</c:v>
                </c:pt>
                <c:pt idx="1">
                  <c:v>MR</c:v>
                </c:pt>
                <c:pt idx="2">
                  <c:v>ML</c:v>
                </c:pt>
                <c:pt idx="3">
                  <c:v>MR</c:v>
                </c:pt>
                <c:pt idx="4">
                  <c:v>ZL</c:v>
                </c:pt>
                <c:pt idx="5">
                  <c:v>ZR</c:v>
                </c:pt>
                <c:pt idx="6">
                  <c:v>ZL</c:v>
                </c:pt>
                <c:pt idx="7">
                  <c:v>ZR</c:v>
                </c:pt>
              </c:strCache>
            </c:strRef>
          </c:cat>
          <c:val>
            <c:numRef>
              <c:f>Tabelle1!$I$2:$I$9</c:f>
              <c:numCache>
                <c:formatCode>0</c:formatCode>
                <c:ptCount val="8"/>
                <c:pt idx="0">
                  <c:v>190.49930651872398</c:v>
                </c:pt>
                <c:pt idx="1">
                  <c:v>144.86823855755895</c:v>
                </c:pt>
                <c:pt idx="2">
                  <c:v>173.09292649098475</c:v>
                </c:pt>
                <c:pt idx="3">
                  <c:v>135.71428571428572</c:v>
                </c:pt>
                <c:pt idx="4">
                  <c:v>190.22191400832179</c:v>
                </c:pt>
                <c:pt idx="5">
                  <c:v>142.30235783633842</c:v>
                </c:pt>
                <c:pt idx="6">
                  <c:v>166.01941747572815</c:v>
                </c:pt>
                <c:pt idx="7">
                  <c:v>132.94036061026353</c:v>
                </c:pt>
              </c:numCache>
            </c:numRef>
          </c:val>
          <c:extLst>
            <c:ext xmlns:c16="http://schemas.microsoft.com/office/drawing/2014/chart" uri="{C3380CC4-5D6E-409C-BE32-E72D297353CC}">
              <c16:uniqueId val="{0000000C-0169-48BF-BE1A-B54C7BA548EA}"/>
            </c:ext>
          </c:extLst>
        </c:ser>
        <c:dLbls>
          <c:showLegendKey val="0"/>
          <c:showVal val="0"/>
          <c:showCatName val="0"/>
          <c:showSerName val="0"/>
          <c:showPercent val="0"/>
          <c:showBubbleSize val="0"/>
        </c:dLbls>
        <c:gapWidth val="219"/>
        <c:overlap val="-27"/>
        <c:axId val="459025855"/>
        <c:axId val="459009215"/>
      </c:barChart>
      <c:catAx>
        <c:axId val="459025855"/>
        <c:scaling>
          <c:orientation val="minMax"/>
        </c:scaling>
        <c:delete val="0"/>
        <c:axPos val="b"/>
        <c:title>
          <c:tx>
            <c:rich>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de-CH" sz="800" dirty="0">
                    <a:solidFill>
                      <a:sysClr val="windowText" lastClr="000000"/>
                    </a:solidFill>
                    <a:latin typeface="Arial" panose="020B0604020202020204" pitchFamily="34" charset="0"/>
                    <a:cs typeface="Arial" panose="020B0604020202020204" pitchFamily="34" charset="0"/>
                  </a:rPr>
                  <a:t>Finger</a:t>
                </a:r>
              </a:p>
            </c:rich>
          </c:tx>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CH"/>
            </a:p>
          </c:txPr>
        </c:title>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CH"/>
          </a:p>
        </c:txPr>
        <c:crossAx val="459009215"/>
        <c:crosses val="autoZero"/>
        <c:auto val="1"/>
        <c:lblAlgn val="ctr"/>
        <c:lblOffset val="100"/>
        <c:noMultiLvlLbl val="0"/>
      </c:catAx>
      <c:valAx>
        <c:axId val="459009215"/>
        <c:scaling>
          <c:orientation val="minMax"/>
          <c:max val="250"/>
          <c:min val="100"/>
        </c:scaling>
        <c:delete val="0"/>
        <c:axPos val="l"/>
        <c:title>
          <c:tx>
            <c:rich>
              <a:bodyPr rot="-54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de-CH" sz="800">
                    <a:solidFill>
                      <a:sysClr val="windowText" lastClr="000000"/>
                    </a:solidFill>
                    <a:latin typeface="Arial" panose="020B0604020202020204" pitchFamily="34" charset="0"/>
                    <a:cs typeface="Arial" panose="020B0604020202020204" pitchFamily="34" charset="0"/>
                  </a:rPr>
                  <a:t>Antwortzeit (ms)</a:t>
                </a:r>
              </a:p>
            </c:rich>
          </c:tx>
          <c:overlay val="0"/>
          <c:spPr>
            <a:noFill/>
            <a:ln>
              <a:noFill/>
            </a:ln>
            <a:effectLst/>
          </c:spPr>
          <c:txPr>
            <a:bodyPr rot="-54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CH"/>
            </a:p>
          </c:txPr>
        </c:title>
        <c:numFmt formatCode="0"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CH"/>
          </a:p>
        </c:txPr>
        <c:crossAx val="459025855"/>
        <c:crosses val="autoZero"/>
        <c:crossBetween val="between"/>
        <c:majorUnit val="2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E25B3E-F97F-4ED3-AFE6-3DCCEFFA76BC}" type="datetimeFigureOut">
              <a:rPr lang="de-CH" smtClean="0"/>
              <a:t>04.03.2022</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5A9CF7-5FA8-458A-8100-A6719E7CA35E}" type="slidenum">
              <a:rPr lang="de-CH" smtClean="0"/>
              <a:t>‹#›</a:t>
            </a:fld>
            <a:endParaRPr lang="de-CH"/>
          </a:p>
        </p:txBody>
      </p:sp>
    </p:spTree>
    <p:extLst>
      <p:ext uri="{BB962C8B-B14F-4D97-AF65-F5344CB8AC3E}">
        <p14:creationId xmlns:p14="http://schemas.microsoft.com/office/powerpoint/2010/main" val="271572019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772"/>
            <a:ext cx="6858000" cy="1790700"/>
          </a:xfrm>
        </p:spPr>
        <p:txBody>
          <a:bodyPr anchor="b"/>
          <a:lstStyle>
            <a:lvl1pPr algn="ctr">
              <a:defRPr sz="4500"/>
            </a:lvl1pPr>
          </a:lstStyle>
          <a:p>
            <a:r>
              <a:rPr lang="de-DE"/>
              <a:t>Titelmasterformat durch Klicken bearbeiten</a:t>
            </a:r>
            <a:endParaRPr lang="de-CH"/>
          </a:p>
        </p:txBody>
      </p:sp>
      <p:sp>
        <p:nvSpPr>
          <p:cNvPr id="3" name="Untertitel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fld id="{38D33974-532E-412E-85B2-13C0FE19C4B6}" type="datetime1">
              <a:rPr lang="de-CH" smtClean="0"/>
              <a:t>04.03.2022</a:t>
            </a:fld>
            <a:endParaRPr lang="de-CH"/>
          </a:p>
        </p:txBody>
      </p:sp>
      <p:sp>
        <p:nvSpPr>
          <p:cNvPr id="5" name="Fußzeilenplatzhalter 4"/>
          <p:cNvSpPr>
            <a:spLocks noGrp="1"/>
          </p:cNvSpPr>
          <p:nvPr>
            <p:ph type="ftr" sz="quarter" idx="11"/>
          </p:nvPr>
        </p:nvSpPr>
        <p:spPr/>
        <p:txBody>
          <a:bodyPr/>
          <a:lstStyle/>
          <a:p>
            <a:r>
              <a:rPr lang="de-DE"/>
              <a:t>Hossner &amp; Künzell (2021) | Bewegungswissenschaft | Kapitel 1: Bewegungsbeschreibungen </a:t>
            </a:r>
            <a:endParaRPr lang="de-CH" dirty="0"/>
          </a:p>
        </p:txBody>
      </p:sp>
      <p:sp>
        <p:nvSpPr>
          <p:cNvPr id="6" name="Foliennummernplatzhalter 5"/>
          <p:cNvSpPr>
            <a:spLocks noGrp="1"/>
          </p:cNvSpPr>
          <p:nvPr>
            <p:ph type="sldNum" sz="quarter" idx="12"/>
          </p:nvPr>
        </p:nvSpPr>
        <p:spPr/>
        <p:txBody>
          <a:bodyPr/>
          <a:lstStyle/>
          <a:p>
            <a:fld id="{09BCDCB2-395F-4B5B-9FA2-0E8BD94A4B24}" type="slidenum">
              <a:rPr lang="de-CH" smtClean="0"/>
              <a:t>‹#›</a:t>
            </a:fld>
            <a:endParaRPr lang="de-CH"/>
          </a:p>
        </p:txBody>
      </p:sp>
    </p:spTree>
    <p:extLst>
      <p:ext uri="{BB962C8B-B14F-4D97-AF65-F5344CB8AC3E}">
        <p14:creationId xmlns:p14="http://schemas.microsoft.com/office/powerpoint/2010/main" val="3888307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F8FD52B2-C482-4391-BCD9-796903A6304B}" type="datetime1">
              <a:rPr lang="de-CH" smtClean="0"/>
              <a:t>04.03.2022</a:t>
            </a:fld>
            <a:endParaRPr lang="de-CH"/>
          </a:p>
        </p:txBody>
      </p:sp>
      <p:sp>
        <p:nvSpPr>
          <p:cNvPr id="5" name="Fußzeilenplatzhalter 4"/>
          <p:cNvSpPr>
            <a:spLocks noGrp="1"/>
          </p:cNvSpPr>
          <p:nvPr>
            <p:ph type="ftr" sz="quarter" idx="11"/>
          </p:nvPr>
        </p:nvSpPr>
        <p:spPr/>
        <p:txBody>
          <a:bodyPr/>
          <a:lstStyle/>
          <a:p>
            <a:r>
              <a:rPr lang="de-DE"/>
              <a:t>Hossner &amp; Künzell (2021) | Bewegungswissenschaft | Kapitel 1: Bewegungsbeschreibungen </a:t>
            </a:r>
            <a:endParaRPr lang="de-CH" dirty="0"/>
          </a:p>
        </p:txBody>
      </p:sp>
      <p:sp>
        <p:nvSpPr>
          <p:cNvPr id="6" name="Foliennummernplatzhalter 5"/>
          <p:cNvSpPr>
            <a:spLocks noGrp="1"/>
          </p:cNvSpPr>
          <p:nvPr>
            <p:ph type="sldNum" sz="quarter" idx="12"/>
          </p:nvPr>
        </p:nvSpPr>
        <p:spPr/>
        <p:txBody>
          <a:bodyPr/>
          <a:lstStyle/>
          <a:p>
            <a:fld id="{09BCDCB2-395F-4B5B-9FA2-0E8BD94A4B24}" type="slidenum">
              <a:rPr lang="de-CH" smtClean="0"/>
              <a:t>‹#›</a:t>
            </a:fld>
            <a:endParaRPr lang="de-CH"/>
          </a:p>
        </p:txBody>
      </p:sp>
    </p:spTree>
    <p:extLst>
      <p:ext uri="{BB962C8B-B14F-4D97-AF65-F5344CB8AC3E}">
        <p14:creationId xmlns:p14="http://schemas.microsoft.com/office/powerpoint/2010/main" val="2183783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273844"/>
            <a:ext cx="1971675" cy="4358879"/>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28650" y="273844"/>
            <a:ext cx="5800725" cy="4358879"/>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D0DB75D6-E2DB-44AF-BA24-F9DA57B1656E}" type="datetime1">
              <a:rPr lang="de-CH" smtClean="0"/>
              <a:t>04.03.2022</a:t>
            </a:fld>
            <a:endParaRPr lang="de-CH"/>
          </a:p>
        </p:txBody>
      </p:sp>
      <p:sp>
        <p:nvSpPr>
          <p:cNvPr id="5" name="Fußzeilenplatzhalter 4"/>
          <p:cNvSpPr>
            <a:spLocks noGrp="1"/>
          </p:cNvSpPr>
          <p:nvPr>
            <p:ph type="ftr" sz="quarter" idx="11"/>
          </p:nvPr>
        </p:nvSpPr>
        <p:spPr/>
        <p:txBody>
          <a:bodyPr/>
          <a:lstStyle/>
          <a:p>
            <a:r>
              <a:rPr lang="de-DE"/>
              <a:t>Hossner &amp; Künzell (2021) | Bewegungswissenschaft | Kapitel 1: Bewegungsbeschreibungen </a:t>
            </a:r>
            <a:endParaRPr lang="de-CH" dirty="0"/>
          </a:p>
        </p:txBody>
      </p:sp>
      <p:sp>
        <p:nvSpPr>
          <p:cNvPr id="6" name="Foliennummernplatzhalter 5"/>
          <p:cNvSpPr>
            <a:spLocks noGrp="1"/>
          </p:cNvSpPr>
          <p:nvPr>
            <p:ph type="sldNum" sz="quarter" idx="12"/>
          </p:nvPr>
        </p:nvSpPr>
        <p:spPr/>
        <p:txBody>
          <a:bodyPr/>
          <a:lstStyle/>
          <a:p>
            <a:fld id="{09BCDCB2-395F-4B5B-9FA2-0E8BD94A4B24}" type="slidenum">
              <a:rPr lang="de-CH" smtClean="0"/>
              <a:t>‹#›</a:t>
            </a:fld>
            <a:endParaRPr lang="de-CH"/>
          </a:p>
        </p:txBody>
      </p:sp>
    </p:spTree>
    <p:extLst>
      <p:ext uri="{BB962C8B-B14F-4D97-AF65-F5344CB8AC3E}">
        <p14:creationId xmlns:p14="http://schemas.microsoft.com/office/powerpoint/2010/main" val="93013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7358F256-9AE5-4729-B783-432BCC487263}" type="datetime1">
              <a:rPr lang="de-CH" smtClean="0"/>
              <a:t>04.03.2022</a:t>
            </a:fld>
            <a:endParaRPr lang="de-CH"/>
          </a:p>
        </p:txBody>
      </p:sp>
      <p:sp>
        <p:nvSpPr>
          <p:cNvPr id="5" name="Fußzeilenplatzhalter 4"/>
          <p:cNvSpPr>
            <a:spLocks noGrp="1"/>
          </p:cNvSpPr>
          <p:nvPr>
            <p:ph type="ftr" sz="quarter" idx="11"/>
          </p:nvPr>
        </p:nvSpPr>
        <p:spPr/>
        <p:txBody>
          <a:bodyPr/>
          <a:lstStyle/>
          <a:p>
            <a:r>
              <a:rPr lang="de-DE"/>
              <a:t>Hossner &amp; Künzell (2021) | Bewegungswissenschaft | Kapitel 1: Bewegungsbeschreibungen </a:t>
            </a:r>
            <a:endParaRPr lang="de-CH" dirty="0"/>
          </a:p>
        </p:txBody>
      </p:sp>
      <p:sp>
        <p:nvSpPr>
          <p:cNvPr id="6" name="Foliennummernplatzhalter 5"/>
          <p:cNvSpPr>
            <a:spLocks noGrp="1"/>
          </p:cNvSpPr>
          <p:nvPr>
            <p:ph type="sldNum" sz="quarter" idx="12"/>
          </p:nvPr>
        </p:nvSpPr>
        <p:spPr/>
        <p:txBody>
          <a:bodyPr/>
          <a:lstStyle/>
          <a:p>
            <a:fld id="{09BCDCB2-395F-4B5B-9FA2-0E8BD94A4B24}" type="slidenum">
              <a:rPr lang="de-CH" smtClean="0"/>
              <a:t>‹#›</a:t>
            </a:fld>
            <a:endParaRPr lang="de-CH"/>
          </a:p>
        </p:txBody>
      </p:sp>
    </p:spTree>
    <p:extLst>
      <p:ext uri="{BB962C8B-B14F-4D97-AF65-F5344CB8AC3E}">
        <p14:creationId xmlns:p14="http://schemas.microsoft.com/office/powerpoint/2010/main" val="1926511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304"/>
            <a:ext cx="7886700" cy="2139553"/>
          </a:xfrm>
        </p:spPr>
        <p:txBody>
          <a:bodyPr anchor="b"/>
          <a:lstStyle>
            <a:lvl1pPr>
              <a:defRPr sz="4500"/>
            </a:lvl1pPr>
          </a:lstStyle>
          <a:p>
            <a:r>
              <a:rPr lang="de-DE"/>
              <a:t>Titelmasterformat durch Klicken bearbeiten</a:t>
            </a:r>
            <a:endParaRPr lang="de-CH"/>
          </a:p>
        </p:txBody>
      </p:sp>
      <p:sp>
        <p:nvSpPr>
          <p:cNvPr id="3" name="Textplatzhalt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F94F08B4-9279-4105-8EF6-3FC3BF322AEE}" type="datetime1">
              <a:rPr lang="de-CH" smtClean="0"/>
              <a:t>04.03.2022</a:t>
            </a:fld>
            <a:endParaRPr lang="de-CH"/>
          </a:p>
        </p:txBody>
      </p:sp>
      <p:sp>
        <p:nvSpPr>
          <p:cNvPr id="5" name="Fußzeilenplatzhalter 4"/>
          <p:cNvSpPr>
            <a:spLocks noGrp="1"/>
          </p:cNvSpPr>
          <p:nvPr>
            <p:ph type="ftr" sz="quarter" idx="11"/>
          </p:nvPr>
        </p:nvSpPr>
        <p:spPr/>
        <p:txBody>
          <a:bodyPr/>
          <a:lstStyle/>
          <a:p>
            <a:r>
              <a:rPr lang="de-DE"/>
              <a:t>Hossner &amp; Künzell (2021) | Bewegungswissenschaft | Kapitel 1: Bewegungsbeschreibungen </a:t>
            </a:r>
            <a:endParaRPr lang="de-CH" dirty="0"/>
          </a:p>
        </p:txBody>
      </p:sp>
      <p:sp>
        <p:nvSpPr>
          <p:cNvPr id="6" name="Foliennummernplatzhalter 5"/>
          <p:cNvSpPr>
            <a:spLocks noGrp="1"/>
          </p:cNvSpPr>
          <p:nvPr>
            <p:ph type="sldNum" sz="quarter" idx="12"/>
          </p:nvPr>
        </p:nvSpPr>
        <p:spPr/>
        <p:txBody>
          <a:bodyPr/>
          <a:lstStyle/>
          <a:p>
            <a:fld id="{09BCDCB2-395F-4B5B-9FA2-0E8BD94A4B24}" type="slidenum">
              <a:rPr lang="de-CH" smtClean="0"/>
              <a:t>‹#›</a:t>
            </a:fld>
            <a:endParaRPr lang="de-CH"/>
          </a:p>
        </p:txBody>
      </p:sp>
    </p:spTree>
    <p:extLst>
      <p:ext uri="{BB962C8B-B14F-4D97-AF65-F5344CB8AC3E}">
        <p14:creationId xmlns:p14="http://schemas.microsoft.com/office/powerpoint/2010/main" val="174937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28650" y="1369219"/>
            <a:ext cx="3886200" cy="326350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29150" y="1369219"/>
            <a:ext cx="3886200" cy="326350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2FA54AD4-1648-4AA8-9BD6-E939E12F08C4}" type="datetime1">
              <a:rPr lang="de-CH" smtClean="0"/>
              <a:t>04.03.2022</a:t>
            </a:fld>
            <a:endParaRPr lang="de-CH"/>
          </a:p>
        </p:txBody>
      </p:sp>
      <p:sp>
        <p:nvSpPr>
          <p:cNvPr id="6" name="Fußzeilenplatzhalter 5"/>
          <p:cNvSpPr>
            <a:spLocks noGrp="1"/>
          </p:cNvSpPr>
          <p:nvPr>
            <p:ph type="ftr" sz="quarter" idx="11"/>
          </p:nvPr>
        </p:nvSpPr>
        <p:spPr/>
        <p:txBody>
          <a:bodyPr/>
          <a:lstStyle/>
          <a:p>
            <a:r>
              <a:rPr lang="de-DE"/>
              <a:t>Hossner &amp; Künzell (2021) | Bewegungswissenschaft | Kapitel 1: Bewegungsbeschreibungen </a:t>
            </a:r>
            <a:endParaRPr lang="de-CH" dirty="0"/>
          </a:p>
        </p:txBody>
      </p:sp>
      <p:sp>
        <p:nvSpPr>
          <p:cNvPr id="7" name="Foliennummernplatzhalter 6"/>
          <p:cNvSpPr>
            <a:spLocks noGrp="1"/>
          </p:cNvSpPr>
          <p:nvPr>
            <p:ph type="sldNum" sz="quarter" idx="12"/>
          </p:nvPr>
        </p:nvSpPr>
        <p:spPr/>
        <p:txBody>
          <a:bodyPr/>
          <a:lstStyle/>
          <a:p>
            <a:fld id="{09BCDCB2-395F-4B5B-9FA2-0E8BD94A4B24}" type="slidenum">
              <a:rPr lang="de-CH" smtClean="0"/>
              <a:t>‹#›</a:t>
            </a:fld>
            <a:endParaRPr lang="de-CH"/>
          </a:p>
        </p:txBody>
      </p:sp>
    </p:spTree>
    <p:extLst>
      <p:ext uri="{BB962C8B-B14F-4D97-AF65-F5344CB8AC3E}">
        <p14:creationId xmlns:p14="http://schemas.microsoft.com/office/powerpoint/2010/main" val="470986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273844"/>
            <a:ext cx="7886700" cy="994172"/>
          </a:xfrm>
        </p:spPr>
        <p:txBody>
          <a:bodyPr/>
          <a:lstStyle/>
          <a:p>
            <a:r>
              <a:rPr lang="de-DE"/>
              <a:t>Titelmasterformat durch Klicken bearbeiten</a:t>
            </a:r>
            <a:endParaRPr lang="de-CH"/>
          </a:p>
        </p:txBody>
      </p:sp>
      <p:sp>
        <p:nvSpPr>
          <p:cNvPr id="3" name="Textplatzhalt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4" name="Inhaltsplatzhalter 3"/>
          <p:cNvSpPr>
            <a:spLocks noGrp="1"/>
          </p:cNvSpPr>
          <p:nvPr>
            <p:ph sz="half" idx="2"/>
          </p:nvPr>
        </p:nvSpPr>
        <p:spPr>
          <a:xfrm>
            <a:off x="629842" y="1878806"/>
            <a:ext cx="3868340" cy="276344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6" name="Inhaltsplatzhalter 5"/>
          <p:cNvSpPr>
            <a:spLocks noGrp="1"/>
          </p:cNvSpPr>
          <p:nvPr>
            <p:ph sz="quarter" idx="4"/>
          </p:nvPr>
        </p:nvSpPr>
        <p:spPr>
          <a:xfrm>
            <a:off x="4629150" y="1878806"/>
            <a:ext cx="3887391" cy="276344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EBFFF659-37DC-4F32-930C-E8039CBDBA32}" type="datetime1">
              <a:rPr lang="de-CH" smtClean="0"/>
              <a:t>04.03.2022</a:t>
            </a:fld>
            <a:endParaRPr lang="de-CH"/>
          </a:p>
        </p:txBody>
      </p:sp>
      <p:sp>
        <p:nvSpPr>
          <p:cNvPr id="8" name="Fußzeilenplatzhalter 7"/>
          <p:cNvSpPr>
            <a:spLocks noGrp="1"/>
          </p:cNvSpPr>
          <p:nvPr>
            <p:ph type="ftr" sz="quarter" idx="11"/>
          </p:nvPr>
        </p:nvSpPr>
        <p:spPr/>
        <p:txBody>
          <a:bodyPr/>
          <a:lstStyle/>
          <a:p>
            <a:r>
              <a:rPr lang="de-DE"/>
              <a:t>Hossner &amp; Künzell (2021) | Bewegungswissenschaft | Kapitel 1: Bewegungsbeschreibungen </a:t>
            </a:r>
            <a:endParaRPr lang="de-CH" dirty="0"/>
          </a:p>
        </p:txBody>
      </p:sp>
      <p:sp>
        <p:nvSpPr>
          <p:cNvPr id="9" name="Foliennummernplatzhalter 8"/>
          <p:cNvSpPr>
            <a:spLocks noGrp="1"/>
          </p:cNvSpPr>
          <p:nvPr>
            <p:ph type="sldNum" sz="quarter" idx="12"/>
          </p:nvPr>
        </p:nvSpPr>
        <p:spPr/>
        <p:txBody>
          <a:bodyPr/>
          <a:lstStyle/>
          <a:p>
            <a:fld id="{09BCDCB2-395F-4B5B-9FA2-0E8BD94A4B24}" type="slidenum">
              <a:rPr lang="de-CH" smtClean="0"/>
              <a:t>‹#›</a:t>
            </a:fld>
            <a:endParaRPr lang="de-CH"/>
          </a:p>
        </p:txBody>
      </p:sp>
    </p:spTree>
    <p:extLst>
      <p:ext uri="{BB962C8B-B14F-4D97-AF65-F5344CB8AC3E}">
        <p14:creationId xmlns:p14="http://schemas.microsoft.com/office/powerpoint/2010/main" val="35650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39753690-740D-4D12-8667-8BDF01997AAD}" type="datetime1">
              <a:rPr lang="de-CH" smtClean="0"/>
              <a:t>04.03.2022</a:t>
            </a:fld>
            <a:endParaRPr lang="de-CH"/>
          </a:p>
        </p:txBody>
      </p:sp>
      <p:sp>
        <p:nvSpPr>
          <p:cNvPr id="4" name="Fußzeilenplatzhalter 3"/>
          <p:cNvSpPr>
            <a:spLocks noGrp="1"/>
          </p:cNvSpPr>
          <p:nvPr>
            <p:ph type="ftr" sz="quarter" idx="11"/>
          </p:nvPr>
        </p:nvSpPr>
        <p:spPr/>
        <p:txBody>
          <a:bodyPr/>
          <a:lstStyle/>
          <a:p>
            <a:r>
              <a:rPr lang="de-DE"/>
              <a:t>Hossner &amp; Künzell (2021) | Bewegungswissenschaft | Kapitel 1: Bewegungsbeschreibungen </a:t>
            </a:r>
            <a:endParaRPr lang="de-CH" dirty="0"/>
          </a:p>
        </p:txBody>
      </p:sp>
      <p:sp>
        <p:nvSpPr>
          <p:cNvPr id="5" name="Foliennummernplatzhalter 4"/>
          <p:cNvSpPr>
            <a:spLocks noGrp="1"/>
          </p:cNvSpPr>
          <p:nvPr>
            <p:ph type="sldNum" sz="quarter" idx="12"/>
          </p:nvPr>
        </p:nvSpPr>
        <p:spPr/>
        <p:txBody>
          <a:bodyPr/>
          <a:lstStyle/>
          <a:p>
            <a:fld id="{09BCDCB2-395F-4B5B-9FA2-0E8BD94A4B24}" type="slidenum">
              <a:rPr lang="de-CH" smtClean="0"/>
              <a:t>‹#›</a:t>
            </a:fld>
            <a:endParaRPr lang="de-CH"/>
          </a:p>
        </p:txBody>
      </p:sp>
    </p:spTree>
    <p:extLst>
      <p:ext uri="{BB962C8B-B14F-4D97-AF65-F5344CB8AC3E}">
        <p14:creationId xmlns:p14="http://schemas.microsoft.com/office/powerpoint/2010/main" val="1894675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2D0D90A-6EE6-48BE-99BF-51D627438083}" type="datetime1">
              <a:rPr lang="de-CH" smtClean="0"/>
              <a:t>04.03.2022</a:t>
            </a:fld>
            <a:endParaRPr lang="de-CH"/>
          </a:p>
        </p:txBody>
      </p:sp>
      <p:sp>
        <p:nvSpPr>
          <p:cNvPr id="3" name="Fußzeilenplatzhalter 2"/>
          <p:cNvSpPr>
            <a:spLocks noGrp="1"/>
          </p:cNvSpPr>
          <p:nvPr>
            <p:ph type="ftr" sz="quarter" idx="11"/>
          </p:nvPr>
        </p:nvSpPr>
        <p:spPr/>
        <p:txBody>
          <a:bodyPr/>
          <a:lstStyle/>
          <a:p>
            <a:r>
              <a:rPr lang="de-DE"/>
              <a:t>Hossner &amp; Künzell (2021) | Bewegungswissenschaft | Kapitel 1: Bewegungsbeschreibungen </a:t>
            </a:r>
            <a:endParaRPr lang="de-CH" dirty="0"/>
          </a:p>
        </p:txBody>
      </p:sp>
      <p:sp>
        <p:nvSpPr>
          <p:cNvPr id="4" name="Foliennummernplatzhalter 3"/>
          <p:cNvSpPr>
            <a:spLocks noGrp="1"/>
          </p:cNvSpPr>
          <p:nvPr>
            <p:ph type="sldNum" sz="quarter" idx="12"/>
          </p:nvPr>
        </p:nvSpPr>
        <p:spPr/>
        <p:txBody>
          <a:bodyPr/>
          <a:lstStyle/>
          <a:p>
            <a:fld id="{09BCDCB2-395F-4B5B-9FA2-0E8BD94A4B24}" type="slidenum">
              <a:rPr lang="de-CH" smtClean="0"/>
              <a:t>‹#›</a:t>
            </a:fld>
            <a:endParaRPr lang="de-CH"/>
          </a:p>
        </p:txBody>
      </p:sp>
    </p:spTree>
    <p:extLst>
      <p:ext uri="{BB962C8B-B14F-4D97-AF65-F5344CB8AC3E}">
        <p14:creationId xmlns:p14="http://schemas.microsoft.com/office/powerpoint/2010/main" val="427071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de-DE"/>
              <a:t>Titelmasterformat durch Klicken bearbeiten</a:t>
            </a:r>
            <a:endParaRPr lang="de-CH"/>
          </a:p>
        </p:txBody>
      </p:sp>
      <p:sp>
        <p:nvSpPr>
          <p:cNvPr id="3" name="Inhaltsplatzhalt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58AFC5C8-8E1C-4656-8148-92C7F4B0E920}" type="datetime1">
              <a:rPr lang="de-CH" smtClean="0"/>
              <a:t>04.03.2022</a:t>
            </a:fld>
            <a:endParaRPr lang="de-CH"/>
          </a:p>
        </p:txBody>
      </p:sp>
      <p:sp>
        <p:nvSpPr>
          <p:cNvPr id="6" name="Fußzeilenplatzhalter 5"/>
          <p:cNvSpPr>
            <a:spLocks noGrp="1"/>
          </p:cNvSpPr>
          <p:nvPr>
            <p:ph type="ftr" sz="quarter" idx="11"/>
          </p:nvPr>
        </p:nvSpPr>
        <p:spPr/>
        <p:txBody>
          <a:bodyPr/>
          <a:lstStyle/>
          <a:p>
            <a:r>
              <a:rPr lang="de-DE"/>
              <a:t>Hossner &amp; Künzell (2021) | Bewegungswissenschaft | Kapitel 1: Bewegungsbeschreibungen </a:t>
            </a:r>
            <a:endParaRPr lang="de-CH" dirty="0"/>
          </a:p>
        </p:txBody>
      </p:sp>
      <p:sp>
        <p:nvSpPr>
          <p:cNvPr id="7" name="Foliennummernplatzhalter 6"/>
          <p:cNvSpPr>
            <a:spLocks noGrp="1"/>
          </p:cNvSpPr>
          <p:nvPr>
            <p:ph type="sldNum" sz="quarter" idx="12"/>
          </p:nvPr>
        </p:nvSpPr>
        <p:spPr/>
        <p:txBody>
          <a:bodyPr/>
          <a:lstStyle/>
          <a:p>
            <a:fld id="{09BCDCB2-395F-4B5B-9FA2-0E8BD94A4B24}" type="slidenum">
              <a:rPr lang="de-CH" smtClean="0"/>
              <a:t>‹#›</a:t>
            </a:fld>
            <a:endParaRPr lang="de-CH"/>
          </a:p>
        </p:txBody>
      </p:sp>
    </p:spTree>
    <p:extLst>
      <p:ext uri="{BB962C8B-B14F-4D97-AF65-F5344CB8AC3E}">
        <p14:creationId xmlns:p14="http://schemas.microsoft.com/office/powerpoint/2010/main" val="190097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de-DE"/>
              <a:t>Titelmasterformat durch Klicken bearbeiten</a:t>
            </a:r>
            <a:endParaRPr lang="de-CH"/>
          </a:p>
        </p:txBody>
      </p:sp>
      <p:sp>
        <p:nvSpPr>
          <p:cNvPr id="3" name="Bildplatzhalt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CH"/>
          </a:p>
        </p:txBody>
      </p:sp>
      <p:sp>
        <p:nvSpPr>
          <p:cNvPr id="4" name="Textplatzhalt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D2BDD004-AE26-4A66-8B3E-6518C189E86E}" type="datetime1">
              <a:rPr lang="de-CH" smtClean="0"/>
              <a:t>04.03.2022</a:t>
            </a:fld>
            <a:endParaRPr lang="de-CH"/>
          </a:p>
        </p:txBody>
      </p:sp>
      <p:sp>
        <p:nvSpPr>
          <p:cNvPr id="6" name="Fußzeilenplatzhalter 5"/>
          <p:cNvSpPr>
            <a:spLocks noGrp="1"/>
          </p:cNvSpPr>
          <p:nvPr>
            <p:ph type="ftr" sz="quarter" idx="11"/>
          </p:nvPr>
        </p:nvSpPr>
        <p:spPr/>
        <p:txBody>
          <a:bodyPr/>
          <a:lstStyle/>
          <a:p>
            <a:r>
              <a:rPr lang="de-DE"/>
              <a:t>Hossner &amp; Künzell (2021) | Bewegungswissenschaft | Kapitel 1: Bewegungsbeschreibungen </a:t>
            </a:r>
            <a:endParaRPr lang="de-CH" dirty="0"/>
          </a:p>
        </p:txBody>
      </p:sp>
      <p:sp>
        <p:nvSpPr>
          <p:cNvPr id="7" name="Foliennummernplatzhalter 6"/>
          <p:cNvSpPr>
            <a:spLocks noGrp="1"/>
          </p:cNvSpPr>
          <p:nvPr>
            <p:ph type="sldNum" sz="quarter" idx="12"/>
          </p:nvPr>
        </p:nvSpPr>
        <p:spPr/>
        <p:txBody>
          <a:bodyPr/>
          <a:lstStyle/>
          <a:p>
            <a:fld id="{09BCDCB2-395F-4B5B-9FA2-0E8BD94A4B24}" type="slidenum">
              <a:rPr lang="de-CH" smtClean="0"/>
              <a:t>‹#›</a:t>
            </a:fld>
            <a:endParaRPr lang="de-CH"/>
          </a:p>
        </p:txBody>
      </p:sp>
    </p:spTree>
    <p:extLst>
      <p:ext uri="{BB962C8B-B14F-4D97-AF65-F5344CB8AC3E}">
        <p14:creationId xmlns:p14="http://schemas.microsoft.com/office/powerpoint/2010/main" val="2431117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1BF391E-1A3A-4EB5-B80F-2469654F20D4}" type="datetime1">
              <a:rPr lang="de-CH" smtClean="0"/>
              <a:t>04.03.2022</a:t>
            </a:fld>
            <a:endParaRPr lang="de-CH"/>
          </a:p>
        </p:txBody>
      </p:sp>
      <p:sp>
        <p:nvSpPr>
          <p:cNvPr id="5" name="Fußzeilenplatzhalt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de-DE" dirty="0"/>
              <a:t>Hossner &amp; </a:t>
            </a:r>
            <a:r>
              <a:rPr lang="de-DE" dirty="0" err="1"/>
              <a:t>Künzell</a:t>
            </a:r>
            <a:r>
              <a:rPr lang="de-DE" dirty="0"/>
              <a:t> (2021) | Bewegungswissenschaft | Kapitel 1: Bewegungsbeschreibungen </a:t>
            </a:r>
            <a:endParaRPr lang="de-CH" dirty="0"/>
          </a:p>
        </p:txBody>
      </p:sp>
      <p:sp>
        <p:nvSpPr>
          <p:cNvPr id="6" name="Foliennummernplatzhalt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9BCDCB2-395F-4B5B-9FA2-0E8BD94A4B24}" type="slidenum">
              <a:rPr lang="de-CH" smtClean="0"/>
              <a:t>‹#›</a:t>
            </a:fld>
            <a:endParaRPr lang="de-CH"/>
          </a:p>
        </p:txBody>
      </p:sp>
    </p:spTree>
    <p:extLst>
      <p:ext uri="{BB962C8B-B14F-4D97-AF65-F5344CB8AC3E}">
        <p14:creationId xmlns:p14="http://schemas.microsoft.com/office/powerpoint/2010/main" val="2986205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png"/><Relationship Id="rId11" Type="http://schemas.microsoft.com/office/2007/relationships/hdphoto" Target="../media/hdphoto5.wdp"/><Relationship Id="rId5" Type="http://schemas.microsoft.com/office/2007/relationships/hdphoto" Target="../media/hdphoto2.wdp"/><Relationship Id="rId1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9.png"/><Relationship Id="rId9" Type="http://schemas.microsoft.com/office/2007/relationships/hdphoto" Target="../media/hdphoto4.wdp"/><Relationship Id="rId1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image" Target="../media/image2.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6.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pn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2.jpeg"/><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5.tiff"/><Relationship Id="rId7"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chart" Target="../charts/chart1.xml"/><Relationship Id="rId4" Type="http://schemas.openxmlformats.org/officeDocument/2006/relationships/image" Target="../media/image3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5220000" y="360000"/>
            <a:ext cx="2401424" cy="1052014"/>
          </a:xfrm>
          <a:prstGeom prst="rect">
            <a:avLst/>
          </a:prstGeom>
          <a:noFill/>
        </p:spPr>
        <p:txBody>
          <a:bodyPr wrap="square" lIns="0" tIns="0" rIns="0" bIns="36000" rtlCol="0">
            <a:spAutoFit/>
          </a:bodyPr>
          <a:lstStyle/>
          <a:p>
            <a:pPr>
              <a:lnSpc>
                <a:spcPct val="110000"/>
              </a:lnSpc>
            </a:pPr>
            <a:r>
              <a:rPr lang="de-DE" sz="1000" dirty="0">
                <a:solidFill>
                  <a:srgbClr val="005C9F"/>
                </a:solidFill>
                <a:latin typeface="Arial" panose="020B0604020202020204" pitchFamily="34" charset="0"/>
                <a:cs typeface="Arial" panose="020B0604020202020204" pitchFamily="34" charset="0"/>
              </a:rPr>
              <a:t>Hossner, E.-J. &amp; </a:t>
            </a:r>
            <a:r>
              <a:rPr lang="de-DE" sz="1000" dirty="0" err="1">
                <a:solidFill>
                  <a:srgbClr val="005C9F"/>
                </a:solidFill>
                <a:latin typeface="Arial" panose="020B0604020202020204" pitchFamily="34" charset="0"/>
                <a:cs typeface="Arial" panose="020B0604020202020204" pitchFamily="34" charset="0"/>
              </a:rPr>
              <a:t>Künzell</a:t>
            </a:r>
            <a:r>
              <a:rPr lang="de-DE" sz="1000" dirty="0">
                <a:solidFill>
                  <a:srgbClr val="005C9F"/>
                </a:solidFill>
                <a:latin typeface="Arial" panose="020B0604020202020204" pitchFamily="34" charset="0"/>
                <a:cs typeface="Arial" panose="020B0604020202020204" pitchFamily="34" charset="0"/>
              </a:rPr>
              <a:t>, S. (2022).</a:t>
            </a:r>
          </a:p>
          <a:p>
            <a:pPr>
              <a:lnSpc>
                <a:spcPct val="110000"/>
              </a:lnSpc>
            </a:pPr>
            <a:r>
              <a:rPr lang="de-DE" sz="1000" i="1" dirty="0">
                <a:solidFill>
                  <a:srgbClr val="005C9F"/>
                </a:solidFill>
                <a:latin typeface="Arial" panose="020B0604020202020204" pitchFamily="34" charset="0"/>
                <a:cs typeface="Arial" panose="020B0604020202020204" pitchFamily="34" charset="0"/>
              </a:rPr>
              <a:t>Einführung in die Bewegungswissenschaft</a:t>
            </a:r>
            <a:r>
              <a:rPr lang="de-DE" sz="1000" dirty="0">
                <a:solidFill>
                  <a:srgbClr val="005C9F"/>
                </a:solidFill>
                <a:latin typeface="Arial" panose="020B0604020202020204" pitchFamily="34" charset="0"/>
                <a:cs typeface="Arial" panose="020B0604020202020204" pitchFamily="34" charset="0"/>
              </a:rPr>
              <a:t>.</a:t>
            </a:r>
          </a:p>
          <a:p>
            <a:pPr>
              <a:lnSpc>
                <a:spcPct val="110000"/>
              </a:lnSpc>
            </a:pPr>
            <a:r>
              <a:rPr lang="de-DE" sz="1000" dirty="0" err="1">
                <a:solidFill>
                  <a:srgbClr val="005C9F"/>
                </a:solidFill>
                <a:latin typeface="Arial" panose="020B0604020202020204" pitchFamily="34" charset="0"/>
                <a:cs typeface="Arial" panose="020B0604020202020204" pitchFamily="34" charset="0"/>
              </a:rPr>
              <a:t>Limpert</a:t>
            </a:r>
            <a:r>
              <a:rPr lang="de-DE" sz="1000" dirty="0">
                <a:solidFill>
                  <a:srgbClr val="005C9F"/>
                </a:solidFill>
                <a:latin typeface="Arial" panose="020B0604020202020204" pitchFamily="34" charset="0"/>
                <a:cs typeface="Arial" panose="020B0604020202020204" pitchFamily="34" charset="0"/>
              </a:rPr>
              <a:t>.</a:t>
            </a:r>
          </a:p>
          <a:p>
            <a:pPr>
              <a:lnSpc>
                <a:spcPct val="110000"/>
              </a:lnSpc>
            </a:pPr>
            <a:endParaRPr lang="de-DE" sz="1000" dirty="0">
              <a:solidFill>
                <a:srgbClr val="005C9F"/>
              </a:solidFill>
              <a:latin typeface="Arial" panose="020B0604020202020204" pitchFamily="34" charset="0"/>
              <a:cs typeface="Arial" panose="020B0604020202020204" pitchFamily="34" charset="0"/>
            </a:endParaRPr>
          </a:p>
          <a:p>
            <a:pPr>
              <a:lnSpc>
                <a:spcPct val="110000"/>
              </a:lnSpc>
            </a:pPr>
            <a:r>
              <a:rPr lang="de-DE" sz="1000" dirty="0">
                <a:solidFill>
                  <a:srgbClr val="005C9F"/>
                </a:solidFill>
                <a:latin typeface="Arial" panose="020B0604020202020204" pitchFamily="34" charset="0"/>
                <a:cs typeface="Arial" panose="020B0604020202020204" pitchFamily="34" charset="0"/>
              </a:rPr>
              <a:t>Kapitel 10:</a:t>
            </a:r>
          </a:p>
          <a:p>
            <a:pPr>
              <a:lnSpc>
                <a:spcPct val="110000"/>
              </a:lnSpc>
            </a:pPr>
            <a:r>
              <a:rPr lang="de-DE" sz="1000" dirty="0">
                <a:solidFill>
                  <a:srgbClr val="005C9F"/>
                </a:solidFill>
                <a:latin typeface="Arial" panose="020B0604020202020204" pitchFamily="34" charset="0"/>
                <a:cs typeface="Arial" panose="020B0604020202020204" pitchFamily="34" charset="0"/>
              </a:rPr>
              <a:t>Neulernen</a:t>
            </a:r>
          </a:p>
        </p:txBody>
      </p:sp>
      <p:sp>
        <p:nvSpPr>
          <p:cNvPr id="69" name="Textfeld 68"/>
          <p:cNvSpPr txBox="1"/>
          <p:nvPr/>
        </p:nvSpPr>
        <p:spPr>
          <a:xfrm>
            <a:off x="5220000" y="2160000"/>
            <a:ext cx="3600000" cy="374906"/>
          </a:xfrm>
          <a:prstGeom prst="rect">
            <a:avLst/>
          </a:prstGeom>
          <a:noFill/>
        </p:spPr>
        <p:txBody>
          <a:bodyPr wrap="square" lIns="0" tIns="0" rIns="0" bIns="36000" rtlCol="0">
            <a:spAutoFit/>
          </a:bodyPr>
          <a:lstStyle/>
          <a:p>
            <a:pPr>
              <a:lnSpc>
                <a:spcPct val="110000"/>
              </a:lnSpc>
            </a:pPr>
            <a:r>
              <a:rPr lang="de-DE" sz="1000" b="1" dirty="0">
                <a:latin typeface="Arial" panose="020B0604020202020204" pitchFamily="34" charset="0"/>
                <a:cs typeface="Arial" panose="020B0604020202020204" pitchFamily="34" charset="0"/>
              </a:rPr>
              <a:t>Kapitel 10: Neulernen </a:t>
            </a:r>
            <a:r>
              <a:rPr lang="de-DE" sz="1000" dirty="0">
                <a:latin typeface="Arial" panose="020B0604020202020204" pitchFamily="34" charset="0"/>
                <a:cs typeface="Arial" panose="020B0604020202020204" pitchFamily="34" charset="0"/>
              </a:rPr>
              <a:t>(S. 263)</a:t>
            </a:r>
            <a:endParaRPr lang="de-DE" sz="1000" b="1" dirty="0">
              <a:latin typeface="Arial" panose="020B0604020202020204" pitchFamily="34" charset="0"/>
              <a:cs typeface="Arial" panose="020B0604020202020204" pitchFamily="34" charset="0"/>
            </a:endParaRPr>
          </a:p>
          <a:p>
            <a:pPr>
              <a:lnSpc>
                <a:spcPct val="110000"/>
              </a:lnSpc>
            </a:pPr>
            <a:r>
              <a:rPr lang="de-DE" sz="1000" dirty="0">
                <a:latin typeface="Arial" panose="020B0604020202020204" pitchFamily="34" charset="0"/>
                <a:cs typeface="Arial" panose="020B0604020202020204" pitchFamily="34" charset="0"/>
              </a:rPr>
              <a:t>[Einleitungsbild]</a:t>
            </a:r>
          </a:p>
        </p:txBody>
      </p:sp>
      <p:sp>
        <p:nvSpPr>
          <p:cNvPr id="70" name="Textfeld 69"/>
          <p:cNvSpPr txBox="1"/>
          <p:nvPr/>
        </p:nvSpPr>
        <p:spPr>
          <a:xfrm>
            <a:off x="5220000" y="2667600"/>
            <a:ext cx="3600000" cy="578038"/>
          </a:xfrm>
          <a:prstGeom prst="rect">
            <a:avLst/>
          </a:prstGeom>
          <a:noFill/>
        </p:spPr>
        <p:txBody>
          <a:bodyPr wrap="square" lIns="0" tIns="0" rIns="0" bIns="36000" rtlCol="0">
            <a:spAutoFit/>
          </a:bodyPr>
          <a:lstStyle/>
          <a:p>
            <a:pPr>
              <a:lnSpc>
                <a:spcPct val="110000"/>
              </a:lnSpc>
            </a:pPr>
            <a:r>
              <a:rPr lang="de-CH" sz="800" dirty="0">
                <a:latin typeface="Arial" panose="020B0604020202020204" pitchFamily="34" charset="0"/>
                <a:cs typeface="Arial" panose="020B0604020202020204" pitchFamily="34" charset="0"/>
              </a:rPr>
              <a:t>Bildnachweis:</a:t>
            </a:r>
          </a:p>
          <a:p>
            <a:pPr>
              <a:lnSpc>
                <a:spcPct val="110000"/>
              </a:lnSpc>
            </a:pPr>
            <a:r>
              <a:rPr lang="de-DE" sz="800" dirty="0">
                <a:latin typeface="Arial" panose="020B0604020202020204" pitchFamily="34" charset="0"/>
                <a:cs typeface="Arial" panose="020B0604020202020204" pitchFamily="34" charset="0"/>
              </a:rPr>
              <a:t>Kapitel 10 / Einleitungsbild: Defense Visual Information Distribution Service (nara.getarchive.net/</a:t>
            </a:r>
            <a:r>
              <a:rPr lang="de-DE" sz="800" dirty="0" err="1">
                <a:latin typeface="Arial" panose="020B0604020202020204" pitchFamily="34" charset="0"/>
                <a:cs typeface="Arial" panose="020B0604020202020204" pitchFamily="34" charset="0"/>
              </a:rPr>
              <a:t>amp</a:t>
            </a:r>
            <a:r>
              <a:rPr lang="de-DE" sz="800" dirty="0">
                <a:latin typeface="Arial" panose="020B0604020202020204" pitchFamily="34" charset="0"/>
                <a:cs typeface="Arial" panose="020B0604020202020204" pitchFamily="34" charset="0"/>
              </a:rPr>
              <a:t>/</a:t>
            </a:r>
            <a:r>
              <a:rPr lang="de-DE" sz="800" dirty="0" err="1">
                <a:latin typeface="Arial" panose="020B0604020202020204" pitchFamily="34" charset="0"/>
                <a:cs typeface="Arial" panose="020B0604020202020204" pitchFamily="34" charset="0"/>
              </a:rPr>
              <a:t>media</a:t>
            </a:r>
            <a:r>
              <a:rPr lang="de-DE" sz="800" dirty="0">
                <a:latin typeface="Arial" panose="020B0604020202020204" pitchFamily="34" charset="0"/>
                <a:cs typeface="Arial" panose="020B0604020202020204" pitchFamily="34" charset="0"/>
              </a:rPr>
              <a:t>/lance-cpl-lacaundus-o-mcbride-rifleman-3rd-platoon-efb4b9, CC0)</a:t>
            </a:r>
          </a:p>
        </p:txBody>
      </p:sp>
      <p:pic>
        <p:nvPicPr>
          <p:cNvPr id="7" name="Picture 2" descr="Lance Cpl. Lacaundus O. McBride, rifleman, 3rd Platoon,"/>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flipH="1">
            <a:off x="540000" y="358445"/>
            <a:ext cx="432000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738153" y="360000"/>
            <a:ext cx="1116000" cy="1584000"/>
          </a:xfrm>
          <a:prstGeom prst="rect">
            <a:avLst/>
          </a:prstGeom>
        </p:spPr>
      </p:pic>
      <p:grpSp>
        <p:nvGrpSpPr>
          <p:cNvPr id="9" name="Gruppieren 8"/>
          <p:cNvGrpSpPr/>
          <p:nvPr/>
        </p:nvGrpSpPr>
        <p:grpSpPr>
          <a:xfrm rot="16200000">
            <a:off x="-2373750" y="2373750"/>
            <a:ext cx="5143500" cy="396000"/>
            <a:chOff x="720000" y="3600000"/>
            <a:chExt cx="4716000" cy="396000"/>
          </a:xfrm>
        </p:grpSpPr>
        <p:sp>
          <p:nvSpPr>
            <p:cNvPr id="10" name="Rechteck 9"/>
            <p:cNvSpPr/>
            <p:nvPr/>
          </p:nvSpPr>
          <p:spPr>
            <a:xfrm>
              <a:off x="720000" y="3600000"/>
              <a:ext cx="4716000" cy="3960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Rechteck 10"/>
            <p:cNvSpPr/>
            <p:nvPr/>
          </p:nvSpPr>
          <p:spPr>
            <a:xfrm>
              <a:off x="1584000" y="3600000"/>
              <a:ext cx="3852000" cy="369332"/>
            </a:xfrm>
            <a:prstGeom prst="rect">
              <a:avLst/>
            </a:prstGeom>
          </p:spPr>
          <p:txBody>
            <a:bodyPr wrap="square" lIns="72000" tIns="0" rIns="36000" bIns="0" anchor="ctr" anchorCtr="0">
              <a:spAutoFit/>
            </a:bodyPr>
            <a:lstStyle/>
            <a:p>
              <a:r>
                <a:rPr lang="de-CH" sz="600" dirty="0">
                  <a:solidFill>
                    <a:srgbClr val="404041"/>
                  </a:solidFill>
                  <a:latin typeface="Arial" panose="020B0604020202020204" pitchFamily="34" charset="0"/>
                  <a:cs typeface="Arial" panose="020B0604020202020204" pitchFamily="34" charset="0"/>
                </a:rPr>
                <a:t>Diese </a:t>
              </a:r>
              <a:r>
                <a:rPr lang="de-DE" sz="600" dirty="0">
                  <a:solidFill>
                    <a:srgbClr val="404041"/>
                  </a:solidFill>
                  <a:latin typeface="Arial" panose="020B0604020202020204" pitchFamily="34" charset="0"/>
                  <a:cs typeface="Arial" panose="020B0604020202020204" pitchFamily="34" charset="0"/>
                </a:rPr>
                <a:t>Abbildung darf nur unter der Bedingung für beliebige Zwecke genutzt (geteilt, bearbeitet, vervielfältigt, verbreitet, öffentlich zugänglich gemacht) werden, dass auf etwaige Veränderungen hingewiesen wird, dass eine Verbreitung unter denselben Lizenzbedingungen erfolgt und dass in folgender Weise Urheber- und Rechteangaben gemacht werden: </a:t>
              </a:r>
              <a:br>
                <a:rPr lang="de-DE" sz="600" dirty="0">
                  <a:solidFill>
                    <a:srgbClr val="404041"/>
                  </a:solidFill>
                  <a:latin typeface="Arial" panose="020B0604020202020204" pitchFamily="34" charset="0"/>
                  <a:cs typeface="Arial" panose="020B0604020202020204" pitchFamily="34" charset="0"/>
                </a:rPr>
              </a:br>
              <a:r>
                <a:rPr lang="de-DE" sz="600" b="1" dirty="0">
                  <a:solidFill>
                    <a:srgbClr val="404041"/>
                  </a:solidFill>
                  <a:latin typeface="Arial" panose="020B0604020202020204" pitchFamily="34" charset="0"/>
                  <a:cs typeface="Arial" panose="020B0604020202020204" pitchFamily="34" charset="0"/>
                </a:rPr>
                <a:t>Bild: Hossner &amp; </a:t>
              </a:r>
              <a:r>
                <a:rPr lang="de-DE" sz="600" b="1" dirty="0" err="1">
                  <a:solidFill>
                    <a:srgbClr val="404041"/>
                  </a:solidFill>
                  <a:latin typeface="Arial" panose="020B0604020202020204" pitchFamily="34" charset="0"/>
                  <a:cs typeface="Arial" panose="020B0604020202020204" pitchFamily="34" charset="0"/>
                </a:rPr>
                <a:t>Künzell</a:t>
              </a:r>
              <a:r>
                <a:rPr lang="de-DE" sz="600" b="1" dirty="0">
                  <a:solidFill>
                    <a:srgbClr val="404041"/>
                  </a:solidFill>
                  <a:latin typeface="Arial" panose="020B0604020202020204" pitchFamily="34" charset="0"/>
                  <a:cs typeface="Arial" panose="020B0604020202020204" pitchFamily="34" charset="0"/>
                </a:rPr>
                <a:t>, lizenziert unter CC BY-SA, Einführung in die Bewegungswissenschaft</a:t>
              </a:r>
              <a:endParaRPr lang="de-CH" sz="600" b="1" dirty="0">
                <a:solidFill>
                  <a:srgbClr val="404041"/>
                </a:solidFill>
                <a:latin typeface="Arial" panose="020B0604020202020204" pitchFamily="34" charset="0"/>
                <a:cs typeface="Arial" panose="020B0604020202020204" pitchFamily="34" charset="0"/>
              </a:endParaRPr>
            </a:p>
          </p:txBody>
        </p:sp>
        <p:pic>
          <p:nvPicPr>
            <p:cNvPr id="13" name="Grafik 1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09514" y="3609529"/>
              <a:ext cx="767808" cy="358776"/>
            </a:xfrm>
            <a:prstGeom prst="rect">
              <a:avLst/>
            </a:prstGeom>
          </p:spPr>
        </p:pic>
      </p:grpSp>
    </p:spTree>
    <p:extLst>
      <p:ext uri="{BB962C8B-B14F-4D97-AF65-F5344CB8AC3E}">
        <p14:creationId xmlns:p14="http://schemas.microsoft.com/office/powerpoint/2010/main" val="3241345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5220000" y="360000"/>
            <a:ext cx="2401424" cy="1559846"/>
          </a:xfrm>
          <a:prstGeom prst="rect">
            <a:avLst/>
          </a:prstGeom>
          <a:noFill/>
        </p:spPr>
        <p:txBody>
          <a:bodyPr wrap="square" lIns="0" tIns="0" rIns="0" bIns="36000" rtlCol="0">
            <a:spAutoFit/>
          </a:bodyPr>
          <a:lstStyle/>
          <a:p>
            <a:pPr>
              <a:lnSpc>
                <a:spcPct val="110000"/>
              </a:lnSpc>
            </a:pPr>
            <a:r>
              <a:rPr lang="de-DE" sz="1000" dirty="0">
                <a:solidFill>
                  <a:srgbClr val="005C9F"/>
                </a:solidFill>
                <a:latin typeface="Arial" panose="020B0604020202020204" pitchFamily="34" charset="0"/>
                <a:cs typeface="Arial" panose="020B0604020202020204" pitchFamily="34" charset="0"/>
              </a:rPr>
              <a:t>Hossner, E.-J. &amp; </a:t>
            </a:r>
            <a:r>
              <a:rPr lang="de-DE" sz="1000" dirty="0" err="1">
                <a:solidFill>
                  <a:srgbClr val="005C9F"/>
                </a:solidFill>
                <a:latin typeface="Arial" panose="020B0604020202020204" pitchFamily="34" charset="0"/>
                <a:cs typeface="Arial" panose="020B0604020202020204" pitchFamily="34" charset="0"/>
              </a:rPr>
              <a:t>Künzell</a:t>
            </a:r>
            <a:r>
              <a:rPr lang="de-DE" sz="1000" dirty="0">
                <a:solidFill>
                  <a:srgbClr val="005C9F"/>
                </a:solidFill>
                <a:latin typeface="Arial" panose="020B0604020202020204" pitchFamily="34" charset="0"/>
                <a:cs typeface="Arial" panose="020B0604020202020204" pitchFamily="34" charset="0"/>
              </a:rPr>
              <a:t>, S. (2022).</a:t>
            </a:r>
          </a:p>
          <a:p>
            <a:pPr>
              <a:lnSpc>
                <a:spcPct val="110000"/>
              </a:lnSpc>
            </a:pPr>
            <a:r>
              <a:rPr lang="de-DE" sz="1000" i="1" dirty="0">
                <a:solidFill>
                  <a:srgbClr val="005C9F"/>
                </a:solidFill>
                <a:latin typeface="Arial" panose="020B0604020202020204" pitchFamily="34" charset="0"/>
                <a:cs typeface="Arial" panose="020B0604020202020204" pitchFamily="34" charset="0"/>
              </a:rPr>
              <a:t>Einführung in die Bewegungswissenschaft</a:t>
            </a:r>
            <a:r>
              <a:rPr lang="de-DE" sz="1000" dirty="0">
                <a:solidFill>
                  <a:srgbClr val="005C9F"/>
                </a:solidFill>
                <a:latin typeface="Arial" panose="020B0604020202020204" pitchFamily="34" charset="0"/>
                <a:cs typeface="Arial" panose="020B0604020202020204" pitchFamily="34" charset="0"/>
              </a:rPr>
              <a:t>.</a:t>
            </a:r>
          </a:p>
          <a:p>
            <a:pPr>
              <a:lnSpc>
                <a:spcPct val="110000"/>
              </a:lnSpc>
            </a:pPr>
            <a:r>
              <a:rPr lang="de-DE" sz="1000" dirty="0" err="1">
                <a:solidFill>
                  <a:srgbClr val="005C9F"/>
                </a:solidFill>
                <a:latin typeface="Arial" panose="020B0604020202020204" pitchFamily="34" charset="0"/>
                <a:cs typeface="Arial" panose="020B0604020202020204" pitchFamily="34" charset="0"/>
              </a:rPr>
              <a:t>Limpert</a:t>
            </a:r>
            <a:r>
              <a:rPr lang="de-DE" sz="1000" dirty="0">
                <a:solidFill>
                  <a:srgbClr val="005C9F"/>
                </a:solidFill>
                <a:latin typeface="Arial" panose="020B0604020202020204" pitchFamily="34" charset="0"/>
                <a:cs typeface="Arial" panose="020B0604020202020204" pitchFamily="34" charset="0"/>
              </a:rPr>
              <a:t>.</a:t>
            </a:r>
          </a:p>
          <a:p>
            <a:pPr>
              <a:lnSpc>
                <a:spcPct val="110000"/>
              </a:lnSpc>
            </a:pPr>
            <a:endParaRPr lang="de-DE" sz="1000" dirty="0">
              <a:solidFill>
                <a:srgbClr val="005C9F"/>
              </a:solidFill>
              <a:latin typeface="Arial" panose="020B0604020202020204" pitchFamily="34" charset="0"/>
              <a:cs typeface="Arial" panose="020B0604020202020204" pitchFamily="34" charset="0"/>
            </a:endParaRPr>
          </a:p>
          <a:p>
            <a:pPr>
              <a:lnSpc>
                <a:spcPct val="110000"/>
              </a:lnSpc>
            </a:pPr>
            <a:r>
              <a:rPr lang="de-DE" sz="1000" dirty="0">
                <a:solidFill>
                  <a:srgbClr val="005C9F"/>
                </a:solidFill>
                <a:latin typeface="Arial" panose="020B0604020202020204" pitchFamily="34" charset="0"/>
                <a:cs typeface="Arial" panose="020B0604020202020204" pitchFamily="34" charset="0"/>
              </a:rPr>
              <a:t>Kapitel 10:</a:t>
            </a:r>
          </a:p>
          <a:p>
            <a:pPr>
              <a:lnSpc>
                <a:spcPct val="110000"/>
              </a:lnSpc>
            </a:pPr>
            <a:r>
              <a:rPr lang="de-DE" sz="1000" dirty="0">
                <a:solidFill>
                  <a:srgbClr val="005C9F"/>
                </a:solidFill>
                <a:latin typeface="Arial" panose="020B0604020202020204" pitchFamily="34" charset="0"/>
                <a:cs typeface="Arial" panose="020B0604020202020204" pitchFamily="34" charset="0"/>
              </a:rPr>
              <a:t>Neulernen</a:t>
            </a:r>
          </a:p>
          <a:p>
            <a:pPr>
              <a:lnSpc>
                <a:spcPct val="110000"/>
              </a:lnSpc>
            </a:pPr>
            <a:r>
              <a:rPr lang="de-DE" sz="1000" dirty="0">
                <a:solidFill>
                  <a:srgbClr val="005C9F"/>
                </a:solidFill>
                <a:latin typeface="Arial" panose="020B0604020202020204" pitchFamily="34" charset="0"/>
                <a:cs typeface="Arial" panose="020B0604020202020204" pitchFamily="34" charset="0"/>
              </a:rPr>
              <a:t>Teil 10.2:</a:t>
            </a:r>
          </a:p>
          <a:p>
            <a:pPr>
              <a:lnSpc>
                <a:spcPct val="110000"/>
              </a:lnSpc>
            </a:pPr>
            <a:r>
              <a:rPr lang="de-DE" sz="1000" dirty="0">
                <a:solidFill>
                  <a:srgbClr val="005C9F"/>
                </a:solidFill>
                <a:latin typeface="Arial" panose="020B0604020202020204" pitchFamily="34" charset="0"/>
                <a:cs typeface="Arial" panose="020B0604020202020204" pitchFamily="34" charset="0"/>
              </a:rPr>
              <a:t>Sequenzlernen und hierarchische Kontrolle</a:t>
            </a:r>
          </a:p>
        </p:txBody>
      </p:sp>
      <p:sp>
        <p:nvSpPr>
          <p:cNvPr id="15" name="Textfeld 14"/>
          <p:cNvSpPr txBox="1"/>
          <p:nvPr/>
        </p:nvSpPr>
        <p:spPr>
          <a:xfrm>
            <a:off x="5220000" y="2160000"/>
            <a:ext cx="3600000" cy="374906"/>
          </a:xfrm>
          <a:prstGeom prst="rect">
            <a:avLst/>
          </a:prstGeom>
          <a:noFill/>
        </p:spPr>
        <p:txBody>
          <a:bodyPr wrap="square" lIns="0" tIns="0" rIns="0" bIns="36000" rtlCol="0">
            <a:spAutoFit/>
          </a:bodyPr>
          <a:lstStyle/>
          <a:p>
            <a:pPr>
              <a:lnSpc>
                <a:spcPct val="110000"/>
              </a:lnSpc>
            </a:pPr>
            <a:r>
              <a:rPr lang="de-DE" sz="1000" b="1" dirty="0">
                <a:latin typeface="Arial" panose="020B0604020202020204" pitchFamily="34" charset="0"/>
                <a:cs typeface="Arial" panose="020B0604020202020204" pitchFamily="34" charset="0"/>
              </a:rPr>
              <a:t>Abbildung 10.6: Einheitenintegration und Hierarchisierung im Rahmen der Kettenbildung beim Sequenzlernen </a:t>
            </a:r>
            <a:r>
              <a:rPr lang="de-DE" sz="1000" dirty="0">
                <a:latin typeface="Arial" panose="020B0604020202020204" pitchFamily="34" charset="0"/>
                <a:cs typeface="Arial" panose="020B0604020202020204" pitchFamily="34" charset="0"/>
              </a:rPr>
              <a:t>(S. 283)</a:t>
            </a:r>
          </a:p>
        </p:txBody>
      </p:sp>
      <p:sp>
        <p:nvSpPr>
          <p:cNvPr id="16" name="Textfeld 15"/>
          <p:cNvSpPr txBox="1"/>
          <p:nvPr/>
        </p:nvSpPr>
        <p:spPr>
          <a:xfrm>
            <a:off x="5220000" y="2667600"/>
            <a:ext cx="3600000" cy="307195"/>
          </a:xfrm>
          <a:prstGeom prst="rect">
            <a:avLst/>
          </a:prstGeom>
          <a:noFill/>
        </p:spPr>
        <p:txBody>
          <a:bodyPr wrap="square" lIns="0" tIns="0" rIns="0" bIns="36000" rtlCol="0">
            <a:spAutoFit/>
          </a:bodyPr>
          <a:lstStyle/>
          <a:p>
            <a:pPr>
              <a:lnSpc>
                <a:spcPct val="110000"/>
              </a:lnSpc>
            </a:pPr>
            <a:r>
              <a:rPr lang="de-CH" sz="800" dirty="0">
                <a:latin typeface="Arial" panose="020B0604020202020204" pitchFamily="34" charset="0"/>
                <a:cs typeface="Arial" panose="020B0604020202020204" pitchFamily="34" charset="0"/>
              </a:rPr>
              <a:t>Bildnachweis:</a:t>
            </a:r>
          </a:p>
          <a:p>
            <a:pPr>
              <a:lnSpc>
                <a:spcPct val="110000"/>
              </a:lnSpc>
            </a:pPr>
            <a:r>
              <a:rPr lang="de-CH" sz="800" dirty="0">
                <a:latin typeface="Arial" panose="020B0604020202020204" pitchFamily="34" charset="0"/>
                <a:cs typeface="Arial" panose="020B0604020202020204" pitchFamily="34" charset="0"/>
              </a:rPr>
              <a:t>./.</a:t>
            </a:r>
          </a:p>
        </p:txBody>
      </p:sp>
      <p:grpSp>
        <p:nvGrpSpPr>
          <p:cNvPr id="8" name="Gruppieren 7"/>
          <p:cNvGrpSpPr/>
          <p:nvPr/>
        </p:nvGrpSpPr>
        <p:grpSpPr>
          <a:xfrm>
            <a:off x="540000" y="360000"/>
            <a:ext cx="4320000" cy="1800000"/>
            <a:chOff x="0" y="0"/>
            <a:chExt cx="4320000" cy="1800000"/>
          </a:xfrm>
        </p:grpSpPr>
        <p:sp>
          <p:nvSpPr>
            <p:cNvPr id="9" name="Rechteck 8"/>
            <p:cNvSpPr/>
            <p:nvPr/>
          </p:nvSpPr>
          <p:spPr>
            <a:xfrm>
              <a:off x="0" y="0"/>
              <a:ext cx="4320000" cy="18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0" name="Gruppieren 9"/>
            <p:cNvGrpSpPr/>
            <p:nvPr/>
          </p:nvGrpSpPr>
          <p:grpSpPr>
            <a:xfrm>
              <a:off x="612000" y="108000"/>
              <a:ext cx="3528000" cy="1590999"/>
              <a:chOff x="432000" y="144000"/>
              <a:chExt cx="3528000" cy="1590999"/>
            </a:xfrm>
          </p:grpSpPr>
          <p:grpSp>
            <p:nvGrpSpPr>
              <p:cNvPr id="19" name="Gruppieren 18"/>
              <p:cNvGrpSpPr/>
              <p:nvPr/>
            </p:nvGrpSpPr>
            <p:grpSpPr>
              <a:xfrm>
                <a:off x="1152000" y="792000"/>
                <a:ext cx="163307" cy="294999"/>
                <a:chOff x="6036843" y="1008000"/>
                <a:chExt cx="163307" cy="294999"/>
              </a:xfrm>
            </p:grpSpPr>
            <p:sp>
              <p:nvSpPr>
                <p:cNvPr id="46" name="Textfeld 45"/>
                <p:cNvSpPr txBox="1"/>
                <p:nvPr/>
              </p:nvSpPr>
              <p:spPr>
                <a:xfrm>
                  <a:off x="6039850" y="1026000"/>
                  <a:ext cx="160300"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1</a:t>
                  </a:r>
                  <a:endParaRPr lang="de-CH" sz="1200" dirty="0">
                    <a:latin typeface="Arial" panose="020B0604020202020204" pitchFamily="34" charset="0"/>
                    <a:cs typeface="Arial" panose="020B0604020202020204" pitchFamily="34" charset="0"/>
                  </a:endParaRPr>
                </a:p>
              </p:txBody>
            </p:sp>
            <p:sp>
              <p:nvSpPr>
                <p:cNvPr id="47" name="Textfeld 46"/>
                <p:cNvSpPr txBox="1"/>
                <p:nvPr/>
              </p:nvSpPr>
              <p:spPr>
                <a:xfrm>
                  <a:off x="6036843" y="1008000"/>
                  <a:ext cx="137858" cy="212879"/>
                </a:xfrm>
                <a:prstGeom prst="rect">
                  <a:avLst/>
                </a:prstGeom>
                <a:noFill/>
              </p:spPr>
              <p:txBody>
                <a:bodyPr wrap="none" lIns="0" tIns="0" rIns="0" rtlCol="0">
                  <a:spAutoFit/>
                </a:bodyPr>
                <a:lstStyle/>
                <a:p>
                  <a:pPr algn="ctr">
                    <a:lnSpc>
                      <a:spcPts val="1300"/>
                    </a:lnSpc>
                  </a:pPr>
                  <a:r>
                    <a:rPr lang="de-DE" sz="1200" dirty="0">
                      <a:latin typeface="Arial" panose="020B0604020202020204" pitchFamily="34" charset="0"/>
                      <a:cs typeface="Arial" panose="020B0604020202020204" pitchFamily="34" charset="0"/>
                      <a:sym typeface="Wingdings 3" panose="05040102010807070707" pitchFamily="18" charset="2"/>
                    </a:rPr>
                    <a:t></a:t>
                  </a:r>
                  <a:endParaRPr lang="de-CH" sz="1200" dirty="0">
                    <a:latin typeface="Arial" panose="020B0604020202020204" pitchFamily="34" charset="0"/>
                    <a:cs typeface="Arial" panose="020B0604020202020204" pitchFamily="34" charset="0"/>
                  </a:endParaRPr>
                </a:p>
              </p:txBody>
            </p:sp>
          </p:grpSp>
          <p:grpSp>
            <p:nvGrpSpPr>
              <p:cNvPr id="20" name="Gruppieren 19"/>
              <p:cNvGrpSpPr/>
              <p:nvPr/>
            </p:nvGrpSpPr>
            <p:grpSpPr>
              <a:xfrm>
                <a:off x="1800000" y="792000"/>
                <a:ext cx="163307" cy="294999"/>
                <a:chOff x="6036843" y="1008000"/>
                <a:chExt cx="163307" cy="294999"/>
              </a:xfrm>
            </p:grpSpPr>
            <p:sp>
              <p:nvSpPr>
                <p:cNvPr id="44" name="Textfeld 43"/>
                <p:cNvSpPr txBox="1"/>
                <p:nvPr/>
              </p:nvSpPr>
              <p:spPr>
                <a:xfrm>
                  <a:off x="6039850" y="1026000"/>
                  <a:ext cx="160300"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2</a:t>
                  </a:r>
                  <a:endParaRPr lang="de-CH" sz="1200" dirty="0">
                    <a:latin typeface="Arial" panose="020B0604020202020204" pitchFamily="34" charset="0"/>
                    <a:cs typeface="Arial" panose="020B0604020202020204" pitchFamily="34" charset="0"/>
                  </a:endParaRPr>
                </a:p>
              </p:txBody>
            </p:sp>
            <p:sp>
              <p:nvSpPr>
                <p:cNvPr id="45" name="Textfeld 44"/>
                <p:cNvSpPr txBox="1"/>
                <p:nvPr/>
              </p:nvSpPr>
              <p:spPr>
                <a:xfrm>
                  <a:off x="6036843" y="1008000"/>
                  <a:ext cx="137858" cy="212879"/>
                </a:xfrm>
                <a:prstGeom prst="rect">
                  <a:avLst/>
                </a:prstGeom>
                <a:noFill/>
              </p:spPr>
              <p:txBody>
                <a:bodyPr wrap="none" lIns="0" tIns="0" rIns="0" rtlCol="0">
                  <a:spAutoFit/>
                </a:bodyPr>
                <a:lstStyle/>
                <a:p>
                  <a:pPr algn="ctr">
                    <a:lnSpc>
                      <a:spcPts val="1300"/>
                    </a:lnSpc>
                  </a:pPr>
                  <a:r>
                    <a:rPr lang="de-DE" sz="1200" dirty="0">
                      <a:latin typeface="Arial" panose="020B0604020202020204" pitchFamily="34" charset="0"/>
                      <a:cs typeface="Arial" panose="020B0604020202020204" pitchFamily="34" charset="0"/>
                      <a:sym typeface="Wingdings 3" panose="05040102010807070707" pitchFamily="18" charset="2"/>
                    </a:rPr>
                    <a:t></a:t>
                  </a:r>
                  <a:endParaRPr lang="de-CH" sz="1200" dirty="0">
                    <a:latin typeface="Arial" panose="020B0604020202020204" pitchFamily="34" charset="0"/>
                    <a:cs typeface="Arial" panose="020B0604020202020204" pitchFamily="34" charset="0"/>
                  </a:endParaRPr>
                </a:p>
              </p:txBody>
            </p:sp>
          </p:grpSp>
          <p:grpSp>
            <p:nvGrpSpPr>
              <p:cNvPr id="21" name="Gruppieren 20"/>
              <p:cNvGrpSpPr/>
              <p:nvPr/>
            </p:nvGrpSpPr>
            <p:grpSpPr>
              <a:xfrm>
                <a:off x="3096603" y="792000"/>
                <a:ext cx="163307" cy="294999"/>
                <a:chOff x="6036843" y="1008000"/>
                <a:chExt cx="163307" cy="294999"/>
              </a:xfrm>
            </p:grpSpPr>
            <p:sp>
              <p:nvSpPr>
                <p:cNvPr id="42" name="Textfeld 41"/>
                <p:cNvSpPr txBox="1"/>
                <p:nvPr/>
              </p:nvSpPr>
              <p:spPr>
                <a:xfrm>
                  <a:off x="6039850" y="1026000"/>
                  <a:ext cx="160300"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4</a:t>
                  </a:r>
                  <a:endParaRPr lang="de-CH" sz="1200" dirty="0">
                    <a:latin typeface="Arial" panose="020B0604020202020204" pitchFamily="34" charset="0"/>
                    <a:cs typeface="Arial" panose="020B0604020202020204" pitchFamily="34" charset="0"/>
                  </a:endParaRPr>
                </a:p>
              </p:txBody>
            </p:sp>
            <p:sp>
              <p:nvSpPr>
                <p:cNvPr id="43" name="Textfeld 42"/>
                <p:cNvSpPr txBox="1"/>
                <p:nvPr/>
              </p:nvSpPr>
              <p:spPr>
                <a:xfrm>
                  <a:off x="6036843" y="1008000"/>
                  <a:ext cx="137858" cy="212879"/>
                </a:xfrm>
                <a:prstGeom prst="rect">
                  <a:avLst/>
                </a:prstGeom>
                <a:noFill/>
              </p:spPr>
              <p:txBody>
                <a:bodyPr wrap="none" lIns="0" tIns="0" rIns="0" rtlCol="0">
                  <a:spAutoFit/>
                </a:bodyPr>
                <a:lstStyle/>
                <a:p>
                  <a:pPr algn="ctr">
                    <a:lnSpc>
                      <a:spcPts val="1300"/>
                    </a:lnSpc>
                  </a:pPr>
                  <a:r>
                    <a:rPr lang="de-DE" sz="1200" dirty="0">
                      <a:latin typeface="Arial" panose="020B0604020202020204" pitchFamily="34" charset="0"/>
                      <a:cs typeface="Arial" panose="020B0604020202020204" pitchFamily="34" charset="0"/>
                      <a:sym typeface="Wingdings 3" panose="05040102010807070707" pitchFamily="18" charset="2"/>
                    </a:rPr>
                    <a:t></a:t>
                  </a:r>
                  <a:endParaRPr lang="de-CH" sz="1200" dirty="0">
                    <a:latin typeface="Arial" panose="020B0604020202020204" pitchFamily="34" charset="0"/>
                    <a:cs typeface="Arial" panose="020B0604020202020204" pitchFamily="34" charset="0"/>
                  </a:endParaRPr>
                </a:p>
              </p:txBody>
            </p:sp>
          </p:grpSp>
          <p:sp>
            <p:nvSpPr>
              <p:cNvPr id="22" name="Ellipse 21"/>
              <p:cNvSpPr/>
              <p:nvPr/>
            </p:nvSpPr>
            <p:spPr>
              <a:xfrm>
                <a:off x="1080000" y="792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 name="Ellipse 22"/>
              <p:cNvSpPr/>
              <p:nvPr/>
            </p:nvSpPr>
            <p:spPr>
              <a:xfrm>
                <a:off x="1728000" y="792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4" name="Gruppieren 23"/>
              <p:cNvGrpSpPr/>
              <p:nvPr/>
            </p:nvGrpSpPr>
            <p:grpSpPr>
              <a:xfrm>
                <a:off x="2448000" y="1440000"/>
                <a:ext cx="163307" cy="294999"/>
                <a:chOff x="6036843" y="1008000"/>
                <a:chExt cx="163307" cy="294999"/>
              </a:xfrm>
            </p:grpSpPr>
            <p:sp>
              <p:nvSpPr>
                <p:cNvPr id="40" name="Textfeld 39"/>
                <p:cNvSpPr txBox="1"/>
                <p:nvPr/>
              </p:nvSpPr>
              <p:spPr>
                <a:xfrm>
                  <a:off x="6039850" y="1026000"/>
                  <a:ext cx="160300"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3</a:t>
                  </a:r>
                  <a:endParaRPr lang="de-CH" sz="1200" dirty="0">
                    <a:latin typeface="Arial" panose="020B0604020202020204" pitchFamily="34" charset="0"/>
                    <a:cs typeface="Arial" panose="020B0604020202020204" pitchFamily="34" charset="0"/>
                  </a:endParaRPr>
                </a:p>
              </p:txBody>
            </p:sp>
            <p:sp>
              <p:nvSpPr>
                <p:cNvPr id="41" name="Textfeld 40"/>
                <p:cNvSpPr txBox="1"/>
                <p:nvPr/>
              </p:nvSpPr>
              <p:spPr>
                <a:xfrm>
                  <a:off x="6036843" y="1008000"/>
                  <a:ext cx="137858" cy="212879"/>
                </a:xfrm>
                <a:prstGeom prst="rect">
                  <a:avLst/>
                </a:prstGeom>
                <a:noFill/>
              </p:spPr>
              <p:txBody>
                <a:bodyPr wrap="none" lIns="0" tIns="0" rIns="0" rtlCol="0">
                  <a:spAutoFit/>
                </a:bodyPr>
                <a:lstStyle/>
                <a:p>
                  <a:pPr algn="ctr">
                    <a:lnSpc>
                      <a:spcPts val="1300"/>
                    </a:lnSpc>
                  </a:pPr>
                  <a:r>
                    <a:rPr lang="de-DE" sz="1200" dirty="0">
                      <a:latin typeface="Arial" panose="020B0604020202020204" pitchFamily="34" charset="0"/>
                      <a:cs typeface="Arial" panose="020B0604020202020204" pitchFamily="34" charset="0"/>
                      <a:sym typeface="Wingdings 3" panose="05040102010807070707" pitchFamily="18" charset="2"/>
                    </a:rPr>
                    <a:t></a:t>
                  </a:r>
                  <a:endParaRPr lang="de-CH" sz="1200" dirty="0">
                    <a:latin typeface="Arial" panose="020B0604020202020204" pitchFamily="34" charset="0"/>
                    <a:cs typeface="Arial" panose="020B0604020202020204" pitchFamily="34" charset="0"/>
                  </a:endParaRPr>
                </a:p>
              </p:txBody>
            </p:sp>
          </p:grpSp>
          <p:sp>
            <p:nvSpPr>
              <p:cNvPr id="25" name="Ellipse 24"/>
              <p:cNvSpPr/>
              <p:nvPr/>
            </p:nvSpPr>
            <p:spPr>
              <a:xfrm>
                <a:off x="2376000" y="1440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 name="Ellipse 25"/>
              <p:cNvSpPr/>
              <p:nvPr/>
            </p:nvSpPr>
            <p:spPr>
              <a:xfrm>
                <a:off x="3024000" y="792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27" name="Gerade Verbindung mit Pfeil 26"/>
              <p:cNvCxnSpPr>
                <a:stCxn id="26" idx="7"/>
                <a:endCxn id="31" idx="3"/>
              </p:cNvCxnSpPr>
              <p:nvPr/>
            </p:nvCxnSpPr>
            <p:spPr>
              <a:xfrm flipV="1">
                <a:off x="3269823" y="389823"/>
                <a:ext cx="444354" cy="444354"/>
              </a:xfrm>
              <a:prstGeom prst="straightConnector1">
                <a:avLst/>
              </a:prstGeom>
              <a:ln w="25400" cap="rnd">
                <a:solidFill>
                  <a:schemeClr val="accent1">
                    <a:lumMod val="60000"/>
                    <a:lumOff val="4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a:stCxn id="22" idx="6"/>
                <a:endCxn id="23" idx="2"/>
              </p:cNvCxnSpPr>
              <p:nvPr/>
            </p:nvCxnSpPr>
            <p:spPr>
              <a:xfrm>
                <a:off x="1368000" y="936000"/>
                <a:ext cx="360000" cy="0"/>
              </a:xfrm>
              <a:prstGeom prst="straightConnector1">
                <a:avLst/>
              </a:prstGeom>
              <a:ln w="25400" cap="rnd">
                <a:solidFill>
                  <a:schemeClr val="accent1">
                    <a:lumMod val="60000"/>
                    <a:lumOff val="4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a:stCxn id="34" idx="5"/>
                <a:endCxn id="22" idx="1"/>
              </p:cNvCxnSpPr>
              <p:nvPr/>
            </p:nvCxnSpPr>
            <p:spPr>
              <a:xfrm>
                <a:off x="677823" y="389823"/>
                <a:ext cx="444354" cy="444354"/>
              </a:xfrm>
              <a:prstGeom prst="straightConnector1">
                <a:avLst/>
              </a:prstGeom>
              <a:ln w="25400" cap="rnd">
                <a:solidFill>
                  <a:schemeClr val="accent1">
                    <a:lumMod val="60000"/>
                    <a:lumOff val="4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grpSp>
            <p:nvGrpSpPr>
              <p:cNvPr id="30" name="Gruppieren 29"/>
              <p:cNvGrpSpPr/>
              <p:nvPr/>
            </p:nvGrpSpPr>
            <p:grpSpPr>
              <a:xfrm>
                <a:off x="3744000" y="144000"/>
                <a:ext cx="163307" cy="294999"/>
                <a:chOff x="6036843" y="1008000"/>
                <a:chExt cx="163307" cy="294999"/>
              </a:xfrm>
            </p:grpSpPr>
            <p:sp>
              <p:nvSpPr>
                <p:cNvPr id="38" name="Textfeld 37"/>
                <p:cNvSpPr txBox="1"/>
                <p:nvPr/>
              </p:nvSpPr>
              <p:spPr>
                <a:xfrm>
                  <a:off x="6039850" y="1026000"/>
                  <a:ext cx="160300"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5</a:t>
                  </a:r>
                  <a:endParaRPr lang="de-CH" sz="1200" dirty="0">
                    <a:latin typeface="Arial" panose="020B0604020202020204" pitchFamily="34" charset="0"/>
                    <a:cs typeface="Arial" panose="020B0604020202020204" pitchFamily="34" charset="0"/>
                  </a:endParaRPr>
                </a:p>
              </p:txBody>
            </p:sp>
            <p:sp>
              <p:nvSpPr>
                <p:cNvPr id="39" name="Textfeld 38"/>
                <p:cNvSpPr txBox="1"/>
                <p:nvPr/>
              </p:nvSpPr>
              <p:spPr>
                <a:xfrm>
                  <a:off x="6036843" y="1008000"/>
                  <a:ext cx="137858" cy="212879"/>
                </a:xfrm>
                <a:prstGeom prst="rect">
                  <a:avLst/>
                </a:prstGeom>
                <a:noFill/>
              </p:spPr>
              <p:txBody>
                <a:bodyPr wrap="none" lIns="0" tIns="0" rIns="0" rtlCol="0">
                  <a:spAutoFit/>
                </a:bodyPr>
                <a:lstStyle/>
                <a:p>
                  <a:pPr algn="ctr">
                    <a:lnSpc>
                      <a:spcPts val="1300"/>
                    </a:lnSpc>
                  </a:pPr>
                  <a:r>
                    <a:rPr lang="de-DE" sz="1200" dirty="0">
                      <a:latin typeface="Arial" panose="020B0604020202020204" pitchFamily="34" charset="0"/>
                      <a:cs typeface="Arial" panose="020B0604020202020204" pitchFamily="34" charset="0"/>
                      <a:sym typeface="Wingdings 3" panose="05040102010807070707" pitchFamily="18" charset="2"/>
                    </a:rPr>
                    <a:t></a:t>
                  </a:r>
                  <a:endParaRPr lang="de-CH" sz="1200" dirty="0">
                    <a:latin typeface="Arial" panose="020B0604020202020204" pitchFamily="34" charset="0"/>
                    <a:cs typeface="Arial" panose="020B0604020202020204" pitchFamily="34" charset="0"/>
                  </a:endParaRPr>
                </a:p>
              </p:txBody>
            </p:sp>
          </p:grpSp>
          <p:sp>
            <p:nvSpPr>
              <p:cNvPr id="31" name="Ellipse 30"/>
              <p:cNvSpPr/>
              <p:nvPr/>
            </p:nvSpPr>
            <p:spPr>
              <a:xfrm>
                <a:off x="3672000" y="144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32" name="Gerade Verbindung mit Pfeil 31"/>
              <p:cNvCxnSpPr>
                <a:stCxn id="34" idx="6"/>
                <a:endCxn id="31" idx="2"/>
              </p:cNvCxnSpPr>
              <p:nvPr/>
            </p:nvCxnSpPr>
            <p:spPr>
              <a:xfrm>
                <a:off x="720000" y="288000"/>
                <a:ext cx="2952000" cy="0"/>
              </a:xfrm>
              <a:prstGeom prst="straightConnector1">
                <a:avLst/>
              </a:prstGeom>
              <a:ln w="381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474087" y="144000"/>
                <a:ext cx="219612"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5</a:t>
                </a:r>
                <a:r>
                  <a:rPr lang="de-CH" sz="1200" dirty="0">
                    <a:latin typeface="Arial" panose="020B0604020202020204" pitchFamily="34" charset="0"/>
                    <a:cs typeface="Arial" panose="020B0604020202020204" pitchFamily="34" charset="0"/>
                  </a:rPr>
                  <a:t>*</a:t>
                </a:r>
              </a:p>
            </p:txBody>
          </p:sp>
          <p:sp>
            <p:nvSpPr>
              <p:cNvPr id="34" name="Ellipse 33"/>
              <p:cNvSpPr/>
              <p:nvPr/>
            </p:nvSpPr>
            <p:spPr>
              <a:xfrm>
                <a:off x="432000" y="144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35" name="Gerade Verbindung mit Pfeil 34"/>
              <p:cNvCxnSpPr>
                <a:stCxn id="23" idx="6"/>
                <a:endCxn id="26" idx="2"/>
              </p:cNvCxnSpPr>
              <p:nvPr/>
            </p:nvCxnSpPr>
            <p:spPr>
              <a:xfrm>
                <a:off x="2016000" y="936000"/>
                <a:ext cx="1008000" cy="0"/>
              </a:xfrm>
              <a:prstGeom prst="straightConnector1">
                <a:avLst/>
              </a:prstGeom>
              <a:ln w="25400" cap="rnd">
                <a:solidFill>
                  <a:schemeClr val="accent1">
                    <a:lumMod val="60000"/>
                    <a:lumOff val="4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a:stCxn id="25" idx="7"/>
                <a:endCxn id="26" idx="3"/>
              </p:cNvCxnSpPr>
              <p:nvPr/>
            </p:nvCxnSpPr>
            <p:spPr>
              <a:xfrm flipV="1">
                <a:off x="2621823" y="1037823"/>
                <a:ext cx="444354" cy="444354"/>
              </a:xfrm>
              <a:prstGeom prst="straightConnector1">
                <a:avLst/>
              </a:prstGeom>
              <a:ln w="12700">
                <a:solidFill>
                  <a:schemeClr val="accent1">
                    <a:lumMod val="60000"/>
                    <a:lumOff val="40000"/>
                  </a:schemeClr>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a:stCxn id="44" idx="2"/>
                <a:endCxn id="25" idx="1"/>
              </p:cNvCxnSpPr>
              <p:nvPr/>
            </p:nvCxnSpPr>
            <p:spPr>
              <a:xfrm>
                <a:off x="1883157" y="1086999"/>
                <a:ext cx="535020" cy="395178"/>
              </a:xfrm>
              <a:prstGeom prst="straightConnector1">
                <a:avLst/>
              </a:prstGeom>
              <a:ln w="12700">
                <a:solidFill>
                  <a:schemeClr val="accent1">
                    <a:lumMod val="60000"/>
                    <a:lumOff val="40000"/>
                  </a:schemeClr>
                </a:solidFill>
                <a:prstDash val="dash"/>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1" name="Gruppieren 10"/>
            <p:cNvGrpSpPr/>
            <p:nvPr/>
          </p:nvGrpSpPr>
          <p:grpSpPr>
            <a:xfrm>
              <a:off x="180000" y="97200"/>
              <a:ext cx="278923" cy="1603777"/>
              <a:chOff x="108000" y="126000"/>
              <a:chExt cx="278923" cy="1603777"/>
            </a:xfrm>
          </p:grpSpPr>
          <p:sp>
            <p:nvSpPr>
              <p:cNvPr id="12" name="Textfeld 11"/>
              <p:cNvSpPr txBox="1"/>
              <p:nvPr/>
            </p:nvSpPr>
            <p:spPr>
              <a:xfrm>
                <a:off x="108000" y="126000"/>
                <a:ext cx="278923" cy="307777"/>
              </a:xfrm>
              <a:prstGeom prst="rect">
                <a:avLst/>
              </a:prstGeom>
              <a:noFill/>
            </p:spPr>
            <p:txBody>
              <a:bodyPr wrap="none" lIns="0" rIns="0" rtlCol="0">
                <a:spAutoFit/>
              </a:bodyPr>
              <a:lstStyle/>
              <a:p>
                <a:r>
                  <a:rPr lang="de-CH" sz="1400" dirty="0">
                    <a:latin typeface="Arial" panose="020B0604020202020204" pitchFamily="34" charset="0"/>
                    <a:cs typeface="Arial" panose="020B0604020202020204" pitchFamily="34" charset="0"/>
                  </a:rPr>
                  <a:t>H1:</a:t>
                </a:r>
              </a:p>
            </p:txBody>
          </p:sp>
          <p:sp>
            <p:nvSpPr>
              <p:cNvPr id="17" name="Textfeld 16"/>
              <p:cNvSpPr txBox="1"/>
              <p:nvPr/>
            </p:nvSpPr>
            <p:spPr>
              <a:xfrm>
                <a:off x="108000" y="774000"/>
                <a:ext cx="278923" cy="307777"/>
              </a:xfrm>
              <a:prstGeom prst="rect">
                <a:avLst/>
              </a:prstGeom>
              <a:noFill/>
            </p:spPr>
            <p:txBody>
              <a:bodyPr wrap="none" lIns="0" rIns="0" rtlCol="0">
                <a:spAutoFit/>
              </a:bodyPr>
              <a:lstStyle/>
              <a:p>
                <a:r>
                  <a:rPr lang="de-CH" sz="1400" dirty="0">
                    <a:latin typeface="Arial" panose="020B0604020202020204" pitchFamily="34" charset="0"/>
                    <a:cs typeface="Arial" panose="020B0604020202020204" pitchFamily="34" charset="0"/>
                  </a:rPr>
                  <a:t>H2:</a:t>
                </a:r>
              </a:p>
            </p:txBody>
          </p:sp>
          <p:sp>
            <p:nvSpPr>
              <p:cNvPr id="18" name="Textfeld 17"/>
              <p:cNvSpPr txBox="1"/>
              <p:nvPr/>
            </p:nvSpPr>
            <p:spPr>
              <a:xfrm>
                <a:off x="108000" y="1422000"/>
                <a:ext cx="278923" cy="307777"/>
              </a:xfrm>
              <a:prstGeom prst="rect">
                <a:avLst/>
              </a:prstGeom>
              <a:noFill/>
            </p:spPr>
            <p:txBody>
              <a:bodyPr wrap="none" lIns="0" rIns="0" rtlCol="0">
                <a:spAutoFit/>
              </a:bodyPr>
              <a:lstStyle/>
              <a:p>
                <a:r>
                  <a:rPr lang="de-CH" sz="1400" dirty="0">
                    <a:latin typeface="Arial" panose="020B0604020202020204" pitchFamily="34" charset="0"/>
                    <a:cs typeface="Arial" panose="020B0604020202020204" pitchFamily="34" charset="0"/>
                  </a:rPr>
                  <a:t>H3:</a:t>
                </a:r>
              </a:p>
            </p:txBody>
          </p:sp>
        </p:grpSp>
      </p:grpSp>
      <p:pic>
        <p:nvPicPr>
          <p:cNvPr id="48" name="Grafik 47"/>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738153" y="360000"/>
            <a:ext cx="1116000" cy="1584000"/>
          </a:xfrm>
          <a:prstGeom prst="rect">
            <a:avLst/>
          </a:prstGeom>
        </p:spPr>
      </p:pic>
      <p:grpSp>
        <p:nvGrpSpPr>
          <p:cNvPr id="49" name="Gruppieren 48"/>
          <p:cNvGrpSpPr/>
          <p:nvPr/>
        </p:nvGrpSpPr>
        <p:grpSpPr>
          <a:xfrm rot="16200000">
            <a:off x="-2373750" y="2373750"/>
            <a:ext cx="5143500" cy="396000"/>
            <a:chOff x="720000" y="3600000"/>
            <a:chExt cx="4716000" cy="396000"/>
          </a:xfrm>
        </p:grpSpPr>
        <p:sp>
          <p:nvSpPr>
            <p:cNvPr id="50" name="Rechteck 49"/>
            <p:cNvSpPr/>
            <p:nvPr/>
          </p:nvSpPr>
          <p:spPr>
            <a:xfrm>
              <a:off x="720000" y="3600000"/>
              <a:ext cx="4716000" cy="3960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1" name="Rechteck 50"/>
            <p:cNvSpPr/>
            <p:nvPr/>
          </p:nvSpPr>
          <p:spPr>
            <a:xfrm>
              <a:off x="1584000" y="3600000"/>
              <a:ext cx="3852000" cy="369332"/>
            </a:xfrm>
            <a:prstGeom prst="rect">
              <a:avLst/>
            </a:prstGeom>
          </p:spPr>
          <p:txBody>
            <a:bodyPr wrap="square" lIns="72000" tIns="0" rIns="36000" bIns="0" anchor="ctr" anchorCtr="0">
              <a:spAutoFit/>
            </a:bodyPr>
            <a:lstStyle/>
            <a:p>
              <a:r>
                <a:rPr lang="de-CH" sz="600" dirty="0">
                  <a:solidFill>
                    <a:srgbClr val="404041"/>
                  </a:solidFill>
                  <a:latin typeface="Arial" panose="020B0604020202020204" pitchFamily="34" charset="0"/>
                  <a:cs typeface="Arial" panose="020B0604020202020204" pitchFamily="34" charset="0"/>
                </a:rPr>
                <a:t>Diese </a:t>
              </a:r>
              <a:r>
                <a:rPr lang="de-DE" sz="600" dirty="0">
                  <a:solidFill>
                    <a:srgbClr val="404041"/>
                  </a:solidFill>
                  <a:latin typeface="Arial" panose="020B0604020202020204" pitchFamily="34" charset="0"/>
                  <a:cs typeface="Arial" panose="020B0604020202020204" pitchFamily="34" charset="0"/>
                </a:rPr>
                <a:t>Abbildung darf nur unter der Bedingung für beliebige Zwecke genutzt (geteilt, bearbeitet, vervielfältigt, verbreitet, öffentlich zugänglich gemacht) werden, dass auf etwaige Veränderungen hingewiesen wird, dass eine Verbreitung unter denselben Lizenzbedingungen erfolgt und dass in folgender Weise Urheber- und Rechteangaben gemacht werden: </a:t>
              </a:r>
              <a:br>
                <a:rPr lang="de-DE" sz="600" dirty="0">
                  <a:solidFill>
                    <a:srgbClr val="404041"/>
                  </a:solidFill>
                  <a:latin typeface="Arial" panose="020B0604020202020204" pitchFamily="34" charset="0"/>
                  <a:cs typeface="Arial" panose="020B0604020202020204" pitchFamily="34" charset="0"/>
                </a:rPr>
              </a:br>
              <a:r>
                <a:rPr lang="de-DE" sz="600" b="1" dirty="0">
                  <a:solidFill>
                    <a:srgbClr val="404041"/>
                  </a:solidFill>
                  <a:latin typeface="Arial" panose="020B0604020202020204" pitchFamily="34" charset="0"/>
                  <a:cs typeface="Arial" panose="020B0604020202020204" pitchFamily="34" charset="0"/>
                </a:rPr>
                <a:t>Bild: Hossner &amp; </a:t>
              </a:r>
              <a:r>
                <a:rPr lang="de-DE" sz="600" b="1" dirty="0" err="1">
                  <a:solidFill>
                    <a:srgbClr val="404041"/>
                  </a:solidFill>
                  <a:latin typeface="Arial" panose="020B0604020202020204" pitchFamily="34" charset="0"/>
                  <a:cs typeface="Arial" panose="020B0604020202020204" pitchFamily="34" charset="0"/>
                </a:rPr>
                <a:t>Künzell</a:t>
              </a:r>
              <a:r>
                <a:rPr lang="de-DE" sz="600" b="1" dirty="0">
                  <a:solidFill>
                    <a:srgbClr val="404041"/>
                  </a:solidFill>
                  <a:latin typeface="Arial" panose="020B0604020202020204" pitchFamily="34" charset="0"/>
                  <a:cs typeface="Arial" panose="020B0604020202020204" pitchFamily="34" charset="0"/>
                </a:rPr>
                <a:t>, lizenziert unter CC BY-SA, Einführung in die Bewegungswissenschaft</a:t>
              </a:r>
              <a:endParaRPr lang="de-CH" sz="600" b="1" dirty="0">
                <a:solidFill>
                  <a:srgbClr val="404041"/>
                </a:solidFill>
                <a:latin typeface="Arial" panose="020B0604020202020204" pitchFamily="34" charset="0"/>
                <a:cs typeface="Arial" panose="020B0604020202020204" pitchFamily="34" charset="0"/>
              </a:endParaRPr>
            </a:p>
          </p:txBody>
        </p:sp>
        <p:pic>
          <p:nvPicPr>
            <p:cNvPr id="52" name="Grafik 5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09514" y="3609529"/>
              <a:ext cx="767808" cy="358776"/>
            </a:xfrm>
            <a:prstGeom prst="rect">
              <a:avLst/>
            </a:prstGeom>
          </p:spPr>
        </p:pic>
      </p:grpSp>
    </p:spTree>
    <p:extLst>
      <p:ext uri="{BB962C8B-B14F-4D97-AF65-F5344CB8AC3E}">
        <p14:creationId xmlns:p14="http://schemas.microsoft.com/office/powerpoint/2010/main" val="3620738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5220000" y="360000"/>
            <a:ext cx="2401424" cy="1559846"/>
          </a:xfrm>
          <a:prstGeom prst="rect">
            <a:avLst/>
          </a:prstGeom>
          <a:noFill/>
        </p:spPr>
        <p:txBody>
          <a:bodyPr wrap="square" lIns="0" tIns="0" rIns="0" bIns="36000" rtlCol="0">
            <a:spAutoFit/>
          </a:bodyPr>
          <a:lstStyle/>
          <a:p>
            <a:pPr>
              <a:lnSpc>
                <a:spcPct val="110000"/>
              </a:lnSpc>
            </a:pPr>
            <a:r>
              <a:rPr lang="de-DE" sz="1000" dirty="0">
                <a:solidFill>
                  <a:srgbClr val="005C9F"/>
                </a:solidFill>
                <a:latin typeface="Arial" panose="020B0604020202020204" pitchFamily="34" charset="0"/>
                <a:cs typeface="Arial" panose="020B0604020202020204" pitchFamily="34" charset="0"/>
              </a:rPr>
              <a:t>Hossner, E.-J. &amp; </a:t>
            </a:r>
            <a:r>
              <a:rPr lang="de-DE" sz="1000" dirty="0" err="1">
                <a:solidFill>
                  <a:srgbClr val="005C9F"/>
                </a:solidFill>
                <a:latin typeface="Arial" panose="020B0604020202020204" pitchFamily="34" charset="0"/>
                <a:cs typeface="Arial" panose="020B0604020202020204" pitchFamily="34" charset="0"/>
              </a:rPr>
              <a:t>Künzell</a:t>
            </a:r>
            <a:r>
              <a:rPr lang="de-DE" sz="1000" dirty="0">
                <a:solidFill>
                  <a:srgbClr val="005C9F"/>
                </a:solidFill>
                <a:latin typeface="Arial" panose="020B0604020202020204" pitchFamily="34" charset="0"/>
                <a:cs typeface="Arial" panose="020B0604020202020204" pitchFamily="34" charset="0"/>
              </a:rPr>
              <a:t>, S. (2022).</a:t>
            </a:r>
          </a:p>
          <a:p>
            <a:pPr>
              <a:lnSpc>
                <a:spcPct val="110000"/>
              </a:lnSpc>
            </a:pPr>
            <a:r>
              <a:rPr lang="de-DE" sz="1000" i="1" dirty="0">
                <a:solidFill>
                  <a:srgbClr val="005C9F"/>
                </a:solidFill>
                <a:latin typeface="Arial" panose="020B0604020202020204" pitchFamily="34" charset="0"/>
                <a:cs typeface="Arial" panose="020B0604020202020204" pitchFamily="34" charset="0"/>
              </a:rPr>
              <a:t>Einführung in die Bewegungswissenschaft</a:t>
            </a:r>
            <a:r>
              <a:rPr lang="de-DE" sz="1000" dirty="0">
                <a:solidFill>
                  <a:srgbClr val="005C9F"/>
                </a:solidFill>
                <a:latin typeface="Arial" panose="020B0604020202020204" pitchFamily="34" charset="0"/>
                <a:cs typeface="Arial" panose="020B0604020202020204" pitchFamily="34" charset="0"/>
              </a:rPr>
              <a:t>.</a:t>
            </a:r>
          </a:p>
          <a:p>
            <a:pPr>
              <a:lnSpc>
                <a:spcPct val="110000"/>
              </a:lnSpc>
            </a:pPr>
            <a:r>
              <a:rPr lang="de-DE" sz="1000" dirty="0" err="1">
                <a:solidFill>
                  <a:srgbClr val="005C9F"/>
                </a:solidFill>
                <a:latin typeface="Arial" panose="020B0604020202020204" pitchFamily="34" charset="0"/>
                <a:cs typeface="Arial" panose="020B0604020202020204" pitchFamily="34" charset="0"/>
              </a:rPr>
              <a:t>Limpert</a:t>
            </a:r>
            <a:r>
              <a:rPr lang="de-DE" sz="1000" dirty="0">
                <a:solidFill>
                  <a:srgbClr val="005C9F"/>
                </a:solidFill>
                <a:latin typeface="Arial" panose="020B0604020202020204" pitchFamily="34" charset="0"/>
                <a:cs typeface="Arial" panose="020B0604020202020204" pitchFamily="34" charset="0"/>
              </a:rPr>
              <a:t>.</a:t>
            </a:r>
          </a:p>
          <a:p>
            <a:pPr>
              <a:lnSpc>
                <a:spcPct val="110000"/>
              </a:lnSpc>
            </a:pPr>
            <a:endParaRPr lang="de-DE" sz="1000" dirty="0">
              <a:solidFill>
                <a:srgbClr val="005C9F"/>
              </a:solidFill>
              <a:latin typeface="Arial" panose="020B0604020202020204" pitchFamily="34" charset="0"/>
              <a:cs typeface="Arial" panose="020B0604020202020204" pitchFamily="34" charset="0"/>
            </a:endParaRPr>
          </a:p>
          <a:p>
            <a:pPr>
              <a:lnSpc>
                <a:spcPct val="110000"/>
              </a:lnSpc>
            </a:pPr>
            <a:r>
              <a:rPr lang="de-DE" sz="1000" dirty="0">
                <a:solidFill>
                  <a:srgbClr val="005C9F"/>
                </a:solidFill>
                <a:latin typeface="Arial" panose="020B0604020202020204" pitchFamily="34" charset="0"/>
                <a:cs typeface="Arial" panose="020B0604020202020204" pitchFamily="34" charset="0"/>
              </a:rPr>
              <a:t>Kapitel 10:</a:t>
            </a:r>
          </a:p>
          <a:p>
            <a:pPr>
              <a:lnSpc>
                <a:spcPct val="110000"/>
              </a:lnSpc>
            </a:pPr>
            <a:r>
              <a:rPr lang="de-DE" sz="1000" dirty="0">
                <a:solidFill>
                  <a:srgbClr val="005C9F"/>
                </a:solidFill>
                <a:latin typeface="Arial" panose="020B0604020202020204" pitchFamily="34" charset="0"/>
                <a:cs typeface="Arial" panose="020B0604020202020204" pitchFamily="34" charset="0"/>
              </a:rPr>
              <a:t>Neulernen</a:t>
            </a:r>
          </a:p>
          <a:p>
            <a:pPr>
              <a:lnSpc>
                <a:spcPct val="110000"/>
              </a:lnSpc>
            </a:pPr>
            <a:r>
              <a:rPr lang="de-DE" sz="1000" dirty="0">
                <a:solidFill>
                  <a:srgbClr val="005C9F"/>
                </a:solidFill>
                <a:latin typeface="Arial" panose="020B0604020202020204" pitchFamily="34" charset="0"/>
                <a:cs typeface="Arial" panose="020B0604020202020204" pitchFamily="34" charset="0"/>
              </a:rPr>
              <a:t>Teil 10.2:</a:t>
            </a:r>
          </a:p>
          <a:p>
            <a:pPr>
              <a:lnSpc>
                <a:spcPct val="110000"/>
              </a:lnSpc>
            </a:pPr>
            <a:r>
              <a:rPr lang="de-DE" sz="1000" dirty="0">
                <a:solidFill>
                  <a:srgbClr val="005C9F"/>
                </a:solidFill>
                <a:latin typeface="Arial" panose="020B0604020202020204" pitchFamily="34" charset="0"/>
                <a:cs typeface="Arial" panose="020B0604020202020204" pitchFamily="34" charset="0"/>
              </a:rPr>
              <a:t>Sequenzlernen und hierarchische Kontrolle</a:t>
            </a:r>
          </a:p>
        </p:txBody>
      </p:sp>
      <p:sp>
        <p:nvSpPr>
          <p:cNvPr id="15" name="Textfeld 14"/>
          <p:cNvSpPr txBox="1"/>
          <p:nvPr/>
        </p:nvSpPr>
        <p:spPr>
          <a:xfrm>
            <a:off x="5220000" y="2160000"/>
            <a:ext cx="3600000" cy="713460"/>
          </a:xfrm>
          <a:prstGeom prst="rect">
            <a:avLst/>
          </a:prstGeom>
          <a:noFill/>
        </p:spPr>
        <p:txBody>
          <a:bodyPr wrap="square" lIns="0" tIns="0" rIns="0" bIns="36000" rtlCol="0">
            <a:spAutoFit/>
          </a:bodyPr>
          <a:lstStyle/>
          <a:p>
            <a:pPr>
              <a:lnSpc>
                <a:spcPct val="110000"/>
              </a:lnSpc>
            </a:pPr>
            <a:r>
              <a:rPr lang="de-DE" sz="1000" b="1" dirty="0">
                <a:latin typeface="Arial" panose="020B0604020202020204" pitchFamily="34" charset="0"/>
                <a:cs typeface="Arial" panose="020B0604020202020204" pitchFamily="34" charset="0"/>
              </a:rPr>
              <a:t>Kasten 10.2: Strukturierte, aus mehreren Elementen bestehende Bewegungssequenzen können zu Einheiten zusammengefasst und hierarchisch kontrolliert werden (Rosenbaum et al., 1983). </a:t>
            </a:r>
            <a:r>
              <a:rPr lang="de-DE" sz="1000" dirty="0">
                <a:latin typeface="Arial" panose="020B0604020202020204" pitchFamily="34" charset="0"/>
                <a:cs typeface="Arial" panose="020B0604020202020204" pitchFamily="34" charset="0"/>
              </a:rPr>
              <a:t>(S. 285)</a:t>
            </a:r>
          </a:p>
        </p:txBody>
      </p:sp>
      <p:sp>
        <p:nvSpPr>
          <p:cNvPr id="16" name="Textfeld 15"/>
          <p:cNvSpPr txBox="1"/>
          <p:nvPr/>
        </p:nvSpPr>
        <p:spPr>
          <a:xfrm>
            <a:off x="5220000" y="3006000"/>
            <a:ext cx="3600000" cy="307195"/>
          </a:xfrm>
          <a:prstGeom prst="rect">
            <a:avLst/>
          </a:prstGeom>
          <a:noFill/>
        </p:spPr>
        <p:txBody>
          <a:bodyPr wrap="square" lIns="0" tIns="0" rIns="0" bIns="36000" rtlCol="0">
            <a:spAutoFit/>
          </a:bodyPr>
          <a:lstStyle/>
          <a:p>
            <a:pPr>
              <a:lnSpc>
                <a:spcPct val="110000"/>
              </a:lnSpc>
            </a:pPr>
            <a:r>
              <a:rPr lang="de-CH" sz="800" dirty="0">
                <a:latin typeface="Arial" panose="020B0604020202020204" pitchFamily="34" charset="0"/>
                <a:cs typeface="Arial" panose="020B0604020202020204" pitchFamily="34" charset="0"/>
              </a:rPr>
              <a:t>Bildnachweis:</a:t>
            </a:r>
          </a:p>
          <a:p>
            <a:pPr>
              <a:lnSpc>
                <a:spcPct val="110000"/>
              </a:lnSpc>
            </a:pPr>
            <a:r>
              <a:rPr lang="de-CH" sz="800" dirty="0">
                <a:latin typeface="Arial" panose="020B0604020202020204" pitchFamily="34" charset="0"/>
                <a:cs typeface="Arial" panose="020B0604020202020204" pitchFamily="34" charset="0"/>
              </a:rPr>
              <a:t>./.</a:t>
            </a:r>
          </a:p>
        </p:txBody>
      </p:sp>
      <p:grpSp>
        <p:nvGrpSpPr>
          <p:cNvPr id="6" name="Gruppieren 5"/>
          <p:cNvGrpSpPr/>
          <p:nvPr/>
        </p:nvGrpSpPr>
        <p:grpSpPr>
          <a:xfrm>
            <a:off x="540000" y="360000"/>
            <a:ext cx="4032000" cy="1800000"/>
            <a:chOff x="0" y="0"/>
            <a:chExt cx="4032000" cy="1800000"/>
          </a:xfrm>
        </p:grpSpPr>
        <p:graphicFrame>
          <p:nvGraphicFramePr>
            <p:cNvPr id="7" name="Diagramm 6"/>
            <p:cNvGraphicFramePr>
              <a:graphicFrameLocks/>
            </p:cNvGraphicFramePr>
            <p:nvPr>
              <p:extLst>
                <p:ext uri="{D42A27DB-BD31-4B8C-83A1-F6EECF244321}">
                  <p14:modId xmlns:p14="http://schemas.microsoft.com/office/powerpoint/2010/main" val="2697145178"/>
                </p:ext>
              </p:extLst>
            </p:nvPr>
          </p:nvGraphicFramePr>
          <p:xfrm>
            <a:off x="2016000" y="0"/>
            <a:ext cx="2016000" cy="18000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hteck 7"/>
            <p:cNvSpPr/>
            <p:nvPr/>
          </p:nvSpPr>
          <p:spPr>
            <a:xfrm>
              <a:off x="1044000" y="36000"/>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Rechteck 8"/>
            <p:cNvSpPr/>
            <p:nvPr/>
          </p:nvSpPr>
          <p:spPr>
            <a:xfrm>
              <a:off x="0" y="0"/>
              <a:ext cx="4032000" cy="18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0" name="Gerader Verbinder 9"/>
            <p:cNvCxnSpPr>
              <a:stCxn id="56" idx="0"/>
              <a:endCxn id="52" idx="3"/>
            </p:cNvCxnSpPr>
            <p:nvPr/>
          </p:nvCxnSpPr>
          <p:spPr>
            <a:xfrm flipV="1">
              <a:off x="108000" y="673456"/>
              <a:ext cx="104982" cy="1905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a:stCxn id="59" idx="0"/>
              <a:endCxn id="53" idx="3"/>
            </p:cNvCxnSpPr>
            <p:nvPr/>
          </p:nvCxnSpPr>
          <p:spPr>
            <a:xfrm flipV="1">
              <a:off x="627238" y="673456"/>
              <a:ext cx="105606" cy="1905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a:stCxn id="61" idx="0"/>
              <a:endCxn id="54" idx="3"/>
            </p:cNvCxnSpPr>
            <p:nvPr/>
          </p:nvCxnSpPr>
          <p:spPr>
            <a:xfrm flipV="1">
              <a:off x="1145638" y="673456"/>
              <a:ext cx="104144" cy="1905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a:stCxn id="63" idx="0"/>
              <a:endCxn id="55" idx="3"/>
            </p:cNvCxnSpPr>
            <p:nvPr/>
          </p:nvCxnSpPr>
          <p:spPr>
            <a:xfrm flipV="1">
              <a:off x="1664038" y="673456"/>
              <a:ext cx="104144" cy="1905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a:stCxn id="58" idx="0"/>
              <a:endCxn id="52" idx="5"/>
            </p:cNvCxnSpPr>
            <p:nvPr/>
          </p:nvCxnSpPr>
          <p:spPr>
            <a:xfrm flipH="1" flipV="1">
              <a:off x="263894" y="673456"/>
              <a:ext cx="104144" cy="1905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a:stCxn id="60" idx="0"/>
              <a:endCxn id="53" idx="5"/>
            </p:cNvCxnSpPr>
            <p:nvPr/>
          </p:nvCxnSpPr>
          <p:spPr>
            <a:xfrm flipH="1" flipV="1">
              <a:off x="783756" y="673456"/>
              <a:ext cx="102682" cy="1905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a:stCxn id="62" idx="0"/>
              <a:endCxn id="54" idx="5"/>
            </p:cNvCxnSpPr>
            <p:nvPr/>
          </p:nvCxnSpPr>
          <p:spPr>
            <a:xfrm flipH="1" flipV="1">
              <a:off x="1300694" y="673456"/>
              <a:ext cx="104144" cy="1905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a:stCxn id="57" idx="0"/>
              <a:endCxn id="55" idx="5"/>
            </p:cNvCxnSpPr>
            <p:nvPr/>
          </p:nvCxnSpPr>
          <p:spPr>
            <a:xfrm flipH="1" flipV="1">
              <a:off x="1819094" y="673456"/>
              <a:ext cx="104144" cy="1905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a:stCxn id="53" idx="1"/>
              <a:endCxn id="50" idx="5"/>
            </p:cNvCxnSpPr>
            <p:nvPr/>
          </p:nvCxnSpPr>
          <p:spPr>
            <a:xfrm flipH="1" flipV="1">
              <a:off x="523094" y="421456"/>
              <a:ext cx="209750" cy="2010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a:stCxn id="55" idx="1"/>
              <a:endCxn id="51" idx="5"/>
            </p:cNvCxnSpPr>
            <p:nvPr/>
          </p:nvCxnSpPr>
          <p:spPr>
            <a:xfrm flipH="1" flipV="1">
              <a:off x="1559144" y="421456"/>
              <a:ext cx="209038" cy="2010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a:stCxn id="54" idx="7"/>
              <a:endCxn id="51" idx="3"/>
            </p:cNvCxnSpPr>
            <p:nvPr/>
          </p:nvCxnSpPr>
          <p:spPr>
            <a:xfrm flipV="1">
              <a:off x="1300694" y="421456"/>
              <a:ext cx="207538" cy="2010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p:cNvCxnSpPr>
              <a:stCxn id="52" idx="7"/>
              <a:endCxn id="50" idx="3"/>
            </p:cNvCxnSpPr>
            <p:nvPr/>
          </p:nvCxnSpPr>
          <p:spPr>
            <a:xfrm flipV="1">
              <a:off x="263894" y="421456"/>
              <a:ext cx="208288" cy="2010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uppieren 25"/>
            <p:cNvGrpSpPr/>
            <p:nvPr/>
          </p:nvGrpSpPr>
          <p:grpSpPr>
            <a:xfrm>
              <a:off x="72000" y="864000"/>
              <a:ext cx="1887238" cy="72000"/>
              <a:chOff x="2951162" y="2700000"/>
              <a:chExt cx="1887238" cy="72000"/>
            </a:xfrm>
          </p:grpSpPr>
          <p:sp>
            <p:nvSpPr>
              <p:cNvPr id="56" name="Ellipse 55"/>
              <p:cNvSpPr/>
              <p:nvPr/>
            </p:nvSpPr>
            <p:spPr>
              <a:xfrm>
                <a:off x="2951162" y="2700000"/>
                <a:ext cx="72000" cy="7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7" name="Ellipse 56"/>
              <p:cNvSpPr/>
              <p:nvPr/>
            </p:nvSpPr>
            <p:spPr>
              <a:xfrm>
                <a:off x="4766400" y="2700000"/>
                <a:ext cx="72000" cy="7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8" name="Ellipse 57"/>
              <p:cNvSpPr/>
              <p:nvPr/>
            </p:nvSpPr>
            <p:spPr>
              <a:xfrm>
                <a:off x="3211200" y="2700000"/>
                <a:ext cx="72000" cy="7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9" name="Ellipse 58"/>
              <p:cNvSpPr/>
              <p:nvPr/>
            </p:nvSpPr>
            <p:spPr>
              <a:xfrm>
                <a:off x="3470400" y="2700000"/>
                <a:ext cx="72000" cy="7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0" name="Ellipse 59"/>
              <p:cNvSpPr/>
              <p:nvPr/>
            </p:nvSpPr>
            <p:spPr>
              <a:xfrm>
                <a:off x="3729600" y="2700000"/>
                <a:ext cx="72000" cy="7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1" name="Ellipse 60"/>
              <p:cNvSpPr/>
              <p:nvPr/>
            </p:nvSpPr>
            <p:spPr>
              <a:xfrm>
                <a:off x="3988800" y="2700000"/>
                <a:ext cx="72000" cy="7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2" name="Ellipse 61"/>
              <p:cNvSpPr/>
              <p:nvPr/>
            </p:nvSpPr>
            <p:spPr>
              <a:xfrm>
                <a:off x="4248000" y="2700000"/>
                <a:ext cx="72000" cy="7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3" name="Ellipse 62"/>
              <p:cNvSpPr/>
              <p:nvPr/>
            </p:nvSpPr>
            <p:spPr>
              <a:xfrm>
                <a:off x="4507200" y="2700000"/>
                <a:ext cx="72000" cy="7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nvGrpSpPr>
            <p:cNvPr id="27" name="Gruppieren 26"/>
            <p:cNvGrpSpPr/>
            <p:nvPr/>
          </p:nvGrpSpPr>
          <p:grpSpPr>
            <a:xfrm>
              <a:off x="202438" y="612000"/>
              <a:ext cx="1627200" cy="72000"/>
              <a:chOff x="2952000" y="2412000"/>
              <a:chExt cx="1627200" cy="72000"/>
            </a:xfrm>
          </p:grpSpPr>
          <p:sp>
            <p:nvSpPr>
              <p:cNvPr id="52" name="Ellipse 51"/>
              <p:cNvSpPr/>
              <p:nvPr/>
            </p:nvSpPr>
            <p:spPr>
              <a:xfrm>
                <a:off x="2952000" y="2412000"/>
                <a:ext cx="72000" cy="7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3" name="Ellipse 52"/>
              <p:cNvSpPr/>
              <p:nvPr/>
            </p:nvSpPr>
            <p:spPr>
              <a:xfrm>
                <a:off x="3471862" y="2412000"/>
                <a:ext cx="72000" cy="7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4" name="Ellipse 53"/>
              <p:cNvSpPr/>
              <p:nvPr/>
            </p:nvSpPr>
            <p:spPr>
              <a:xfrm>
                <a:off x="3988800" y="2412000"/>
                <a:ext cx="72000" cy="7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5" name="Ellipse 54"/>
              <p:cNvSpPr/>
              <p:nvPr/>
            </p:nvSpPr>
            <p:spPr>
              <a:xfrm>
                <a:off x="4507200" y="2412000"/>
                <a:ext cx="72000" cy="7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nvGrpSpPr>
            <p:cNvPr id="28" name="Gruppieren 27"/>
            <p:cNvGrpSpPr/>
            <p:nvPr/>
          </p:nvGrpSpPr>
          <p:grpSpPr>
            <a:xfrm>
              <a:off x="461638" y="360000"/>
              <a:ext cx="1108050" cy="72000"/>
              <a:chOff x="2952750" y="2124000"/>
              <a:chExt cx="1108050" cy="72000"/>
            </a:xfrm>
          </p:grpSpPr>
          <p:sp>
            <p:nvSpPr>
              <p:cNvPr id="50" name="Ellipse 49"/>
              <p:cNvSpPr/>
              <p:nvPr/>
            </p:nvSpPr>
            <p:spPr>
              <a:xfrm>
                <a:off x="2952750" y="2124000"/>
                <a:ext cx="72000" cy="720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1" name="Ellipse 50"/>
              <p:cNvSpPr/>
              <p:nvPr/>
            </p:nvSpPr>
            <p:spPr>
              <a:xfrm>
                <a:off x="3988800" y="2124000"/>
                <a:ext cx="72000" cy="720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29" name="Ellipse 28"/>
            <p:cNvSpPr/>
            <p:nvPr/>
          </p:nvSpPr>
          <p:spPr>
            <a:xfrm>
              <a:off x="980038" y="108000"/>
              <a:ext cx="72000" cy="7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30" name="Gruppieren 29"/>
            <p:cNvGrpSpPr/>
            <p:nvPr/>
          </p:nvGrpSpPr>
          <p:grpSpPr>
            <a:xfrm>
              <a:off x="201600" y="1094400"/>
              <a:ext cx="1720056" cy="609398"/>
              <a:chOff x="3081600" y="3026646"/>
              <a:chExt cx="1720056" cy="609398"/>
            </a:xfrm>
          </p:grpSpPr>
          <p:sp>
            <p:nvSpPr>
              <p:cNvPr id="44" name="Rechteck 43"/>
              <p:cNvSpPr/>
              <p:nvPr/>
            </p:nvSpPr>
            <p:spPr>
              <a:xfrm>
                <a:off x="3204000" y="3026646"/>
                <a:ext cx="1597656" cy="609398"/>
              </a:xfrm>
              <a:prstGeom prst="rect">
                <a:avLst/>
              </a:prstGeom>
            </p:spPr>
            <p:txBody>
              <a:bodyPr wrap="square" lIns="0" rIns="0">
                <a:spAutoFit/>
              </a:bodyPr>
              <a:lstStyle/>
              <a:p>
                <a:pPr>
                  <a:lnSpc>
                    <a:spcPct val="104000"/>
                  </a:lnSpc>
                </a:pPr>
                <a:r>
                  <a:rPr lang="de-DE" sz="800" dirty="0">
                    <a:latin typeface="Arial" panose="020B0604020202020204" pitchFamily="34" charset="0"/>
                    <a:ea typeface="Times New Roman" panose="02020603050405020304" pitchFamily="18" charset="0"/>
                    <a:cs typeface="Times New Roman" panose="02020603050405020304" pitchFamily="18" charset="0"/>
                  </a:rPr>
                  <a:t>Elementare Fingerbewegung</a:t>
                </a:r>
              </a:p>
              <a:p>
                <a:pPr>
                  <a:lnSpc>
                    <a:spcPct val="104000"/>
                  </a:lnSpc>
                </a:pPr>
                <a:r>
                  <a:rPr lang="de-DE" sz="800" dirty="0">
                    <a:latin typeface="Arial" panose="020B0604020202020204" pitchFamily="34" charset="0"/>
                    <a:ea typeface="Times New Roman" panose="02020603050405020304" pitchFamily="18" charset="0"/>
                    <a:cs typeface="Times New Roman" panose="02020603050405020304" pitchFamily="18" charset="0"/>
                  </a:rPr>
                  <a:t>Basiseinheit mit LR-Handwechsel</a:t>
                </a:r>
              </a:p>
              <a:p>
                <a:pPr>
                  <a:lnSpc>
                    <a:spcPct val="104000"/>
                  </a:lnSpc>
                </a:pPr>
                <a:r>
                  <a:rPr lang="de-DE" sz="800" dirty="0">
                    <a:latin typeface="Arial" panose="020B0604020202020204" pitchFamily="34" charset="0"/>
                    <a:cs typeface="Times New Roman" panose="02020603050405020304" pitchFamily="18" charset="0"/>
                  </a:rPr>
                  <a:t>Wiederholung der LR-Basiseinheit</a:t>
                </a:r>
              </a:p>
              <a:p>
                <a:pPr>
                  <a:lnSpc>
                    <a:spcPct val="104000"/>
                  </a:lnSpc>
                </a:pPr>
                <a:r>
                  <a:rPr lang="de-DE" sz="800" dirty="0">
                    <a:latin typeface="Arial" panose="020B0604020202020204" pitchFamily="34" charset="0"/>
                    <a:cs typeface="Times New Roman" panose="02020603050405020304" pitchFamily="18" charset="0"/>
                  </a:rPr>
                  <a:t>Fingerwechsel von M auf Z</a:t>
                </a:r>
                <a:endParaRPr lang="de-CH" sz="800" dirty="0"/>
              </a:p>
            </p:txBody>
          </p:sp>
          <p:grpSp>
            <p:nvGrpSpPr>
              <p:cNvPr id="45" name="Gruppieren 44"/>
              <p:cNvGrpSpPr/>
              <p:nvPr/>
            </p:nvGrpSpPr>
            <p:grpSpPr>
              <a:xfrm>
                <a:off x="3081600" y="3096000"/>
                <a:ext cx="72000" cy="450000"/>
                <a:chOff x="3081600" y="3096000"/>
                <a:chExt cx="72000" cy="450000"/>
              </a:xfrm>
            </p:grpSpPr>
            <p:sp>
              <p:nvSpPr>
                <p:cNvPr id="46" name="Ellipse 45"/>
                <p:cNvSpPr/>
                <p:nvPr/>
              </p:nvSpPr>
              <p:spPr>
                <a:xfrm>
                  <a:off x="3081600" y="3096000"/>
                  <a:ext cx="72000" cy="7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7" name="Ellipse 46"/>
                <p:cNvSpPr/>
                <p:nvPr/>
              </p:nvSpPr>
              <p:spPr>
                <a:xfrm>
                  <a:off x="3081600" y="3222000"/>
                  <a:ext cx="72000" cy="720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8" name="Ellipse 47"/>
                <p:cNvSpPr/>
                <p:nvPr/>
              </p:nvSpPr>
              <p:spPr>
                <a:xfrm>
                  <a:off x="3081600" y="3348000"/>
                  <a:ext cx="72000" cy="720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9" name="Ellipse 48"/>
                <p:cNvSpPr/>
                <p:nvPr/>
              </p:nvSpPr>
              <p:spPr>
                <a:xfrm>
                  <a:off x="3081600" y="3474000"/>
                  <a:ext cx="72000" cy="7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31" name="Gruppieren 30"/>
            <p:cNvGrpSpPr/>
            <p:nvPr/>
          </p:nvGrpSpPr>
          <p:grpSpPr>
            <a:xfrm>
              <a:off x="0" y="900000"/>
              <a:ext cx="2030400" cy="215444"/>
              <a:chOff x="2952000" y="2844000"/>
              <a:chExt cx="2030400" cy="215444"/>
            </a:xfrm>
          </p:grpSpPr>
          <p:sp>
            <p:nvSpPr>
              <p:cNvPr id="36" name="Rechteck 35"/>
              <p:cNvSpPr/>
              <p:nvPr/>
            </p:nvSpPr>
            <p:spPr>
              <a:xfrm>
                <a:off x="2952000" y="2844000"/>
                <a:ext cx="216000" cy="215444"/>
              </a:xfrm>
              <a:prstGeom prst="rect">
                <a:avLst/>
              </a:prstGeom>
            </p:spPr>
            <p:txBody>
              <a:bodyPr wrap="square" lIns="0" rIns="0">
                <a:spAutoFit/>
              </a:bodyPr>
              <a:lstStyle/>
              <a:p>
                <a:pPr algn="ctr"/>
                <a:r>
                  <a:rPr lang="de-DE" sz="800" b="1" dirty="0">
                    <a:latin typeface="Arial" panose="020B0604020202020204" pitchFamily="34" charset="0"/>
                    <a:ea typeface="Times New Roman" panose="02020603050405020304" pitchFamily="18" charset="0"/>
                    <a:cs typeface="Times New Roman" panose="02020603050405020304" pitchFamily="18" charset="0"/>
                  </a:rPr>
                  <a:t>ML</a:t>
                </a:r>
                <a:endParaRPr lang="de-CH" sz="800" b="1" dirty="0"/>
              </a:p>
            </p:txBody>
          </p:sp>
          <p:sp>
            <p:nvSpPr>
              <p:cNvPr id="37" name="Rechteck 36"/>
              <p:cNvSpPr/>
              <p:nvPr/>
            </p:nvSpPr>
            <p:spPr>
              <a:xfrm>
                <a:off x="3211200" y="2844000"/>
                <a:ext cx="216000" cy="215444"/>
              </a:xfrm>
              <a:prstGeom prst="rect">
                <a:avLst/>
              </a:prstGeom>
            </p:spPr>
            <p:txBody>
              <a:bodyPr wrap="square" lIns="0" rIns="0">
                <a:spAutoFit/>
              </a:bodyPr>
              <a:lstStyle/>
              <a:p>
                <a:pPr algn="ctr"/>
                <a:r>
                  <a:rPr lang="de-DE" sz="800" b="1" dirty="0">
                    <a:latin typeface="Arial" panose="020B0604020202020204" pitchFamily="34" charset="0"/>
                    <a:ea typeface="Times New Roman" panose="02020603050405020304" pitchFamily="18" charset="0"/>
                    <a:cs typeface="Times New Roman" panose="02020603050405020304" pitchFamily="18" charset="0"/>
                  </a:rPr>
                  <a:t>MR</a:t>
                </a:r>
                <a:endParaRPr lang="de-CH" sz="800" b="1" dirty="0"/>
              </a:p>
            </p:txBody>
          </p:sp>
          <p:sp>
            <p:nvSpPr>
              <p:cNvPr id="38" name="Rechteck 37"/>
              <p:cNvSpPr/>
              <p:nvPr/>
            </p:nvSpPr>
            <p:spPr>
              <a:xfrm>
                <a:off x="3988800" y="2844000"/>
                <a:ext cx="216000" cy="215444"/>
              </a:xfrm>
              <a:prstGeom prst="rect">
                <a:avLst/>
              </a:prstGeom>
            </p:spPr>
            <p:txBody>
              <a:bodyPr wrap="square" lIns="0" rIns="0">
                <a:spAutoFit/>
              </a:bodyPr>
              <a:lstStyle/>
              <a:p>
                <a:pPr algn="ctr"/>
                <a:r>
                  <a:rPr lang="de-DE" sz="800" b="1" dirty="0">
                    <a:latin typeface="Arial" panose="020B0604020202020204" pitchFamily="34" charset="0"/>
                    <a:ea typeface="Times New Roman" panose="02020603050405020304" pitchFamily="18" charset="0"/>
                    <a:cs typeface="Times New Roman" panose="02020603050405020304" pitchFamily="18" charset="0"/>
                  </a:rPr>
                  <a:t>ZL</a:t>
                </a:r>
                <a:endParaRPr lang="de-CH" sz="800" b="1" dirty="0"/>
              </a:p>
            </p:txBody>
          </p:sp>
          <p:sp>
            <p:nvSpPr>
              <p:cNvPr id="39" name="Rechteck 38"/>
              <p:cNvSpPr/>
              <p:nvPr/>
            </p:nvSpPr>
            <p:spPr>
              <a:xfrm>
                <a:off x="3470400" y="2844000"/>
                <a:ext cx="216000" cy="215444"/>
              </a:xfrm>
              <a:prstGeom prst="rect">
                <a:avLst/>
              </a:prstGeom>
            </p:spPr>
            <p:txBody>
              <a:bodyPr wrap="square" lIns="0" rIns="0">
                <a:spAutoFit/>
              </a:bodyPr>
              <a:lstStyle/>
              <a:p>
                <a:pPr algn="ctr"/>
                <a:r>
                  <a:rPr lang="de-DE" sz="800" b="1" dirty="0">
                    <a:latin typeface="Arial" panose="020B0604020202020204" pitchFamily="34" charset="0"/>
                    <a:ea typeface="Times New Roman" panose="02020603050405020304" pitchFamily="18" charset="0"/>
                    <a:cs typeface="Times New Roman" panose="02020603050405020304" pitchFamily="18" charset="0"/>
                  </a:rPr>
                  <a:t>ML</a:t>
                </a:r>
                <a:endParaRPr lang="de-CH" sz="800" b="1" dirty="0"/>
              </a:p>
            </p:txBody>
          </p:sp>
          <p:sp>
            <p:nvSpPr>
              <p:cNvPr id="40" name="Rechteck 39"/>
              <p:cNvSpPr/>
              <p:nvPr/>
            </p:nvSpPr>
            <p:spPr>
              <a:xfrm>
                <a:off x="3729600" y="2844000"/>
                <a:ext cx="216000" cy="215444"/>
              </a:xfrm>
              <a:prstGeom prst="rect">
                <a:avLst/>
              </a:prstGeom>
            </p:spPr>
            <p:txBody>
              <a:bodyPr wrap="square" lIns="0" rIns="0">
                <a:spAutoFit/>
              </a:bodyPr>
              <a:lstStyle/>
              <a:p>
                <a:pPr algn="ctr"/>
                <a:r>
                  <a:rPr lang="de-DE" sz="800" b="1" dirty="0">
                    <a:latin typeface="Arial" panose="020B0604020202020204" pitchFamily="34" charset="0"/>
                    <a:ea typeface="Times New Roman" panose="02020603050405020304" pitchFamily="18" charset="0"/>
                    <a:cs typeface="Times New Roman" panose="02020603050405020304" pitchFamily="18" charset="0"/>
                  </a:rPr>
                  <a:t>MR</a:t>
                </a:r>
                <a:endParaRPr lang="de-CH" sz="800" b="1" dirty="0"/>
              </a:p>
            </p:txBody>
          </p:sp>
          <p:sp>
            <p:nvSpPr>
              <p:cNvPr id="41" name="Rechteck 40"/>
              <p:cNvSpPr/>
              <p:nvPr/>
            </p:nvSpPr>
            <p:spPr>
              <a:xfrm>
                <a:off x="4248000" y="2844000"/>
                <a:ext cx="216000" cy="215444"/>
              </a:xfrm>
              <a:prstGeom prst="rect">
                <a:avLst/>
              </a:prstGeom>
            </p:spPr>
            <p:txBody>
              <a:bodyPr wrap="square" lIns="0" rIns="0">
                <a:spAutoFit/>
              </a:bodyPr>
              <a:lstStyle/>
              <a:p>
                <a:pPr algn="ctr"/>
                <a:r>
                  <a:rPr lang="de-DE" sz="800" b="1" dirty="0">
                    <a:latin typeface="Arial" panose="020B0604020202020204" pitchFamily="34" charset="0"/>
                    <a:ea typeface="Times New Roman" panose="02020603050405020304" pitchFamily="18" charset="0"/>
                    <a:cs typeface="Times New Roman" panose="02020603050405020304" pitchFamily="18" charset="0"/>
                  </a:rPr>
                  <a:t>ZR</a:t>
                </a:r>
                <a:endParaRPr lang="de-CH" sz="800" b="1" dirty="0"/>
              </a:p>
            </p:txBody>
          </p:sp>
          <p:sp>
            <p:nvSpPr>
              <p:cNvPr id="42" name="Rechteck 41"/>
              <p:cNvSpPr/>
              <p:nvPr/>
            </p:nvSpPr>
            <p:spPr>
              <a:xfrm>
                <a:off x="4507200" y="2844000"/>
                <a:ext cx="216000" cy="215444"/>
              </a:xfrm>
              <a:prstGeom prst="rect">
                <a:avLst/>
              </a:prstGeom>
            </p:spPr>
            <p:txBody>
              <a:bodyPr wrap="square" lIns="0" rIns="0">
                <a:spAutoFit/>
              </a:bodyPr>
              <a:lstStyle/>
              <a:p>
                <a:pPr algn="ctr"/>
                <a:r>
                  <a:rPr lang="de-DE" sz="800" b="1" dirty="0">
                    <a:latin typeface="Arial" panose="020B0604020202020204" pitchFamily="34" charset="0"/>
                    <a:ea typeface="Times New Roman" panose="02020603050405020304" pitchFamily="18" charset="0"/>
                    <a:cs typeface="Times New Roman" panose="02020603050405020304" pitchFamily="18" charset="0"/>
                  </a:rPr>
                  <a:t>ZL</a:t>
                </a:r>
                <a:endParaRPr lang="de-CH" sz="800" b="1" dirty="0"/>
              </a:p>
            </p:txBody>
          </p:sp>
          <p:sp>
            <p:nvSpPr>
              <p:cNvPr id="43" name="Rechteck 42"/>
              <p:cNvSpPr/>
              <p:nvPr/>
            </p:nvSpPr>
            <p:spPr>
              <a:xfrm>
                <a:off x="4766400" y="2844000"/>
                <a:ext cx="216000" cy="215444"/>
              </a:xfrm>
              <a:prstGeom prst="rect">
                <a:avLst/>
              </a:prstGeom>
            </p:spPr>
            <p:txBody>
              <a:bodyPr wrap="square" lIns="0" rIns="0">
                <a:spAutoFit/>
              </a:bodyPr>
              <a:lstStyle/>
              <a:p>
                <a:pPr algn="ctr"/>
                <a:r>
                  <a:rPr lang="de-DE" sz="800" b="1" dirty="0">
                    <a:latin typeface="Arial" panose="020B0604020202020204" pitchFamily="34" charset="0"/>
                    <a:ea typeface="Times New Roman" panose="02020603050405020304" pitchFamily="18" charset="0"/>
                    <a:cs typeface="Times New Roman" panose="02020603050405020304" pitchFamily="18" charset="0"/>
                  </a:rPr>
                  <a:t>ZR</a:t>
                </a:r>
                <a:endParaRPr lang="de-CH" sz="800" b="1" dirty="0"/>
              </a:p>
            </p:txBody>
          </p:sp>
        </p:grpSp>
        <p:cxnSp>
          <p:nvCxnSpPr>
            <p:cNvPr id="32" name="Gerader Verbinder 31"/>
            <p:cNvCxnSpPr>
              <a:stCxn id="29" idx="2"/>
              <a:endCxn id="50" idx="7"/>
            </p:cNvCxnSpPr>
            <p:nvPr/>
          </p:nvCxnSpPr>
          <p:spPr>
            <a:xfrm flipH="1">
              <a:off x="523094" y="144000"/>
              <a:ext cx="456944" cy="2265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p:cNvCxnSpPr>
              <a:stCxn id="51" idx="1"/>
              <a:endCxn id="29" idx="6"/>
            </p:cNvCxnSpPr>
            <p:nvPr/>
          </p:nvCxnSpPr>
          <p:spPr>
            <a:xfrm flipH="1" flipV="1">
              <a:off x="1052038" y="144000"/>
              <a:ext cx="456194" cy="2265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hteck 33"/>
            <p:cNvSpPr/>
            <p:nvPr/>
          </p:nvSpPr>
          <p:spPr>
            <a:xfrm>
              <a:off x="2636475" y="25292"/>
              <a:ext cx="184513" cy="604524"/>
            </a:xfrm>
            <a:prstGeom prst="rect">
              <a:avLst/>
            </a:prstGeom>
          </p:spPr>
          <p:txBody>
            <a:bodyPr wrap="square" lIns="0" rIns="0">
              <a:spAutoFit/>
            </a:bodyPr>
            <a:lstStyle/>
            <a:p>
              <a:r>
                <a:rPr lang="de-DE" sz="800" dirty="0">
                  <a:latin typeface="Arial" panose="020B0604020202020204" pitchFamily="34" charset="0"/>
                  <a:ea typeface="Times New Roman" panose="02020603050405020304" pitchFamily="18" charset="0"/>
                  <a:cs typeface="Times New Roman" panose="02020603050405020304" pitchFamily="18" charset="0"/>
                </a:rPr>
                <a:t>ML</a:t>
              </a:r>
            </a:p>
            <a:p>
              <a:r>
                <a:rPr lang="de-DE" sz="800" dirty="0">
                  <a:latin typeface="Arial" panose="020B0604020202020204" pitchFamily="34" charset="0"/>
                  <a:cs typeface="Times New Roman" panose="02020603050405020304" pitchFamily="18" charset="0"/>
                </a:rPr>
                <a:t>MR</a:t>
              </a:r>
            </a:p>
            <a:p>
              <a:r>
                <a:rPr lang="de-DE" sz="800" dirty="0">
                  <a:latin typeface="Arial" panose="020B0604020202020204" pitchFamily="34" charset="0"/>
                  <a:cs typeface="Times New Roman" panose="02020603050405020304" pitchFamily="18" charset="0"/>
                </a:rPr>
                <a:t>ZL</a:t>
              </a:r>
            </a:p>
            <a:p>
              <a:r>
                <a:rPr lang="de-DE" sz="800" dirty="0">
                  <a:latin typeface="Arial" panose="020B0604020202020204" pitchFamily="34" charset="0"/>
                  <a:cs typeface="Times New Roman" panose="02020603050405020304" pitchFamily="18" charset="0"/>
                </a:rPr>
                <a:t>ZR</a:t>
              </a:r>
              <a:endParaRPr lang="de-CH" sz="800" dirty="0"/>
            </a:p>
          </p:txBody>
        </p:sp>
        <p:sp>
          <p:nvSpPr>
            <p:cNvPr id="35" name="Rechteck 34"/>
            <p:cNvSpPr/>
            <p:nvPr/>
          </p:nvSpPr>
          <p:spPr>
            <a:xfrm>
              <a:off x="2812688" y="25200"/>
              <a:ext cx="990326" cy="604524"/>
            </a:xfrm>
            <a:prstGeom prst="rect">
              <a:avLst/>
            </a:prstGeom>
          </p:spPr>
          <p:txBody>
            <a:bodyPr wrap="square" lIns="0" rIns="0">
              <a:spAutoFit/>
            </a:bodyPr>
            <a:lstStyle/>
            <a:p>
              <a:r>
                <a:rPr lang="de-DE" sz="800" dirty="0">
                  <a:latin typeface="Arial" panose="020B0604020202020204" pitchFamily="34" charset="0"/>
                  <a:ea typeface="Times New Roman" panose="02020603050405020304" pitchFamily="18" charset="0"/>
                  <a:cs typeface="Times New Roman" panose="02020603050405020304" pitchFamily="18" charset="0"/>
                </a:rPr>
                <a:t>= Mittelfinger links</a:t>
              </a:r>
            </a:p>
            <a:p>
              <a:r>
                <a:rPr lang="de-DE" sz="800" dirty="0">
                  <a:latin typeface="Arial" panose="020B0604020202020204" pitchFamily="34" charset="0"/>
                  <a:cs typeface="Times New Roman" panose="02020603050405020304" pitchFamily="18" charset="0"/>
                </a:rPr>
                <a:t>= Mittelfinger rechts</a:t>
              </a:r>
            </a:p>
            <a:p>
              <a:r>
                <a:rPr lang="de-DE" sz="800" dirty="0">
                  <a:latin typeface="Arial" panose="020B0604020202020204" pitchFamily="34" charset="0"/>
                  <a:cs typeface="Times New Roman" panose="02020603050405020304" pitchFamily="18" charset="0"/>
                </a:rPr>
                <a:t>= Zeigefinger links</a:t>
              </a:r>
            </a:p>
            <a:p>
              <a:r>
                <a:rPr lang="de-DE" sz="800" dirty="0">
                  <a:latin typeface="Arial" panose="020B0604020202020204" pitchFamily="34" charset="0"/>
                  <a:cs typeface="Times New Roman" panose="02020603050405020304" pitchFamily="18" charset="0"/>
                </a:rPr>
                <a:t>= Zeigefinger rechts</a:t>
              </a:r>
              <a:endParaRPr lang="de-CH" sz="800" dirty="0"/>
            </a:p>
          </p:txBody>
        </p:sp>
      </p:grpSp>
      <p:sp>
        <p:nvSpPr>
          <p:cNvPr id="64" name="Textfeld 63"/>
          <p:cNvSpPr txBox="1"/>
          <p:nvPr/>
        </p:nvSpPr>
        <p:spPr>
          <a:xfrm>
            <a:off x="5220000" y="3405600"/>
            <a:ext cx="3403190" cy="713460"/>
          </a:xfrm>
          <a:prstGeom prst="rect">
            <a:avLst/>
          </a:prstGeom>
          <a:noFill/>
        </p:spPr>
        <p:txBody>
          <a:bodyPr wrap="square" lIns="0" tIns="0" rIns="0" bIns="36000" rtlCol="0">
            <a:spAutoFit/>
          </a:bodyPr>
          <a:lstStyle/>
          <a:p>
            <a:pPr>
              <a:lnSpc>
                <a:spcPct val="110000"/>
              </a:lnSpc>
            </a:pPr>
            <a:r>
              <a:rPr lang="de-CH" sz="800" dirty="0">
                <a:latin typeface="Arial" panose="020B0604020202020204" pitchFamily="34" charset="0"/>
                <a:cs typeface="Arial" panose="020B0604020202020204" pitchFamily="34" charset="0"/>
              </a:rPr>
              <a:t>Literaturnachweis:</a:t>
            </a:r>
          </a:p>
          <a:p>
            <a:pPr>
              <a:lnSpc>
                <a:spcPct val="110000"/>
              </a:lnSpc>
            </a:pPr>
            <a:r>
              <a:rPr lang="en-US" sz="800" dirty="0">
                <a:latin typeface="Arial" panose="020B0604020202020204" pitchFamily="34" charset="0"/>
                <a:cs typeface="Arial" panose="020B0604020202020204" pitchFamily="34" charset="0"/>
              </a:rPr>
              <a:t>Rosenbaum, D. A., Kenny, S. B. &amp; </a:t>
            </a:r>
            <a:r>
              <a:rPr lang="en-US" sz="800" dirty="0" err="1">
                <a:latin typeface="Arial" panose="020B0604020202020204" pitchFamily="34" charset="0"/>
                <a:cs typeface="Arial" panose="020B0604020202020204" pitchFamily="34" charset="0"/>
              </a:rPr>
              <a:t>Derr</a:t>
            </a:r>
            <a:r>
              <a:rPr lang="en-US" sz="800" dirty="0">
                <a:latin typeface="Arial" panose="020B0604020202020204" pitchFamily="34" charset="0"/>
                <a:cs typeface="Arial" panose="020B0604020202020204" pitchFamily="34" charset="0"/>
              </a:rPr>
              <a:t>, M. A. (1983). Hierarchical control of rapid movement sequences. </a:t>
            </a:r>
            <a:r>
              <a:rPr lang="en-US" sz="800" i="1" dirty="0">
                <a:latin typeface="Arial" panose="020B0604020202020204" pitchFamily="34" charset="0"/>
                <a:cs typeface="Arial" panose="020B0604020202020204" pitchFamily="34" charset="0"/>
              </a:rPr>
              <a:t>Journal of Experimental Psychology: Human Perception and Performance</a:t>
            </a:r>
            <a:r>
              <a:rPr lang="en-US" sz="800" dirty="0">
                <a:latin typeface="Arial" panose="020B0604020202020204" pitchFamily="34" charset="0"/>
                <a:cs typeface="Arial" panose="020B0604020202020204" pitchFamily="34" charset="0"/>
              </a:rPr>
              <a:t>, </a:t>
            </a:r>
            <a:r>
              <a:rPr lang="en-US" sz="800" i="1" dirty="0">
                <a:latin typeface="Arial" panose="020B0604020202020204" pitchFamily="34" charset="0"/>
                <a:cs typeface="Arial" panose="020B0604020202020204" pitchFamily="34" charset="0"/>
              </a:rPr>
              <a:t>9</a:t>
            </a:r>
            <a:r>
              <a:rPr lang="en-US" sz="800" dirty="0">
                <a:latin typeface="Arial" panose="020B0604020202020204" pitchFamily="34" charset="0"/>
                <a:cs typeface="Arial" panose="020B0604020202020204" pitchFamily="34" charset="0"/>
              </a:rPr>
              <a:t>(1), 86–102. https://doi.org/10.1037/0096-1523.9.1.86</a:t>
            </a:r>
            <a:endParaRPr lang="de-CH" sz="800" dirty="0">
              <a:latin typeface="Arial" panose="020B0604020202020204" pitchFamily="34" charset="0"/>
              <a:cs typeface="Arial" panose="020B0604020202020204" pitchFamily="34" charset="0"/>
            </a:endParaRPr>
          </a:p>
        </p:txBody>
      </p:sp>
      <p:pic>
        <p:nvPicPr>
          <p:cNvPr id="65" name="Grafik 6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738153" y="360000"/>
            <a:ext cx="1116000" cy="1584000"/>
          </a:xfrm>
          <a:prstGeom prst="rect">
            <a:avLst/>
          </a:prstGeom>
        </p:spPr>
      </p:pic>
      <p:grpSp>
        <p:nvGrpSpPr>
          <p:cNvPr id="66" name="Gruppieren 65"/>
          <p:cNvGrpSpPr/>
          <p:nvPr/>
        </p:nvGrpSpPr>
        <p:grpSpPr>
          <a:xfrm rot="16200000">
            <a:off x="-2373750" y="2373750"/>
            <a:ext cx="5143500" cy="396000"/>
            <a:chOff x="720000" y="3600000"/>
            <a:chExt cx="4716000" cy="396000"/>
          </a:xfrm>
        </p:grpSpPr>
        <p:sp>
          <p:nvSpPr>
            <p:cNvPr id="67" name="Rechteck 66"/>
            <p:cNvSpPr/>
            <p:nvPr/>
          </p:nvSpPr>
          <p:spPr>
            <a:xfrm>
              <a:off x="720000" y="3600000"/>
              <a:ext cx="4716000" cy="3960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8" name="Rechteck 67"/>
            <p:cNvSpPr/>
            <p:nvPr/>
          </p:nvSpPr>
          <p:spPr>
            <a:xfrm>
              <a:off x="1584000" y="3600000"/>
              <a:ext cx="3852000" cy="369332"/>
            </a:xfrm>
            <a:prstGeom prst="rect">
              <a:avLst/>
            </a:prstGeom>
          </p:spPr>
          <p:txBody>
            <a:bodyPr wrap="square" lIns="72000" tIns="0" rIns="36000" bIns="0" anchor="ctr" anchorCtr="0">
              <a:spAutoFit/>
            </a:bodyPr>
            <a:lstStyle/>
            <a:p>
              <a:r>
                <a:rPr lang="de-CH" sz="600" dirty="0">
                  <a:solidFill>
                    <a:srgbClr val="404041"/>
                  </a:solidFill>
                  <a:latin typeface="Arial" panose="020B0604020202020204" pitchFamily="34" charset="0"/>
                  <a:cs typeface="Arial" panose="020B0604020202020204" pitchFamily="34" charset="0"/>
                </a:rPr>
                <a:t>Diese </a:t>
              </a:r>
              <a:r>
                <a:rPr lang="de-DE" sz="600" dirty="0">
                  <a:solidFill>
                    <a:srgbClr val="404041"/>
                  </a:solidFill>
                  <a:latin typeface="Arial" panose="020B0604020202020204" pitchFamily="34" charset="0"/>
                  <a:cs typeface="Arial" panose="020B0604020202020204" pitchFamily="34" charset="0"/>
                </a:rPr>
                <a:t>Abbildung darf nur unter der Bedingung für beliebige Zwecke genutzt (geteilt, bearbeitet, vervielfältigt, verbreitet, öffentlich zugänglich gemacht) werden, dass auf etwaige Veränderungen hingewiesen wird, dass eine Verbreitung unter denselben Lizenzbedingungen erfolgt und dass in folgender Weise Urheber- und Rechteangaben gemacht werden: </a:t>
              </a:r>
              <a:br>
                <a:rPr lang="de-DE" sz="600" dirty="0">
                  <a:solidFill>
                    <a:srgbClr val="404041"/>
                  </a:solidFill>
                  <a:latin typeface="Arial" panose="020B0604020202020204" pitchFamily="34" charset="0"/>
                  <a:cs typeface="Arial" panose="020B0604020202020204" pitchFamily="34" charset="0"/>
                </a:rPr>
              </a:br>
              <a:r>
                <a:rPr lang="de-DE" sz="600" b="1" dirty="0">
                  <a:solidFill>
                    <a:srgbClr val="404041"/>
                  </a:solidFill>
                  <a:latin typeface="Arial" panose="020B0604020202020204" pitchFamily="34" charset="0"/>
                  <a:cs typeface="Arial" panose="020B0604020202020204" pitchFamily="34" charset="0"/>
                </a:rPr>
                <a:t>Bild: Hossner &amp; </a:t>
              </a:r>
              <a:r>
                <a:rPr lang="de-DE" sz="600" b="1" dirty="0" err="1">
                  <a:solidFill>
                    <a:srgbClr val="404041"/>
                  </a:solidFill>
                  <a:latin typeface="Arial" panose="020B0604020202020204" pitchFamily="34" charset="0"/>
                  <a:cs typeface="Arial" panose="020B0604020202020204" pitchFamily="34" charset="0"/>
                </a:rPr>
                <a:t>Künzell</a:t>
              </a:r>
              <a:r>
                <a:rPr lang="de-DE" sz="600" b="1" dirty="0">
                  <a:solidFill>
                    <a:srgbClr val="404041"/>
                  </a:solidFill>
                  <a:latin typeface="Arial" panose="020B0604020202020204" pitchFamily="34" charset="0"/>
                  <a:cs typeface="Arial" panose="020B0604020202020204" pitchFamily="34" charset="0"/>
                </a:rPr>
                <a:t>, lizenziert unter CC BY-SA, Einführung in die Bewegungswissenschaft</a:t>
              </a:r>
              <a:endParaRPr lang="de-CH" sz="600" b="1" dirty="0">
                <a:solidFill>
                  <a:srgbClr val="404041"/>
                </a:solidFill>
                <a:latin typeface="Arial" panose="020B0604020202020204" pitchFamily="34" charset="0"/>
                <a:cs typeface="Arial" panose="020B0604020202020204" pitchFamily="34" charset="0"/>
              </a:endParaRPr>
            </a:p>
          </p:txBody>
        </p:sp>
        <p:pic>
          <p:nvPicPr>
            <p:cNvPr id="69" name="Grafik 6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09514" y="3609529"/>
              <a:ext cx="767808" cy="358776"/>
            </a:xfrm>
            <a:prstGeom prst="rect">
              <a:avLst/>
            </a:prstGeom>
          </p:spPr>
        </p:pic>
      </p:grpSp>
    </p:spTree>
    <p:extLst>
      <p:ext uri="{BB962C8B-B14F-4D97-AF65-F5344CB8AC3E}">
        <p14:creationId xmlns:p14="http://schemas.microsoft.com/office/powerpoint/2010/main" val="1114586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5220000" y="360000"/>
            <a:ext cx="2401424" cy="1559846"/>
          </a:xfrm>
          <a:prstGeom prst="rect">
            <a:avLst/>
          </a:prstGeom>
          <a:noFill/>
        </p:spPr>
        <p:txBody>
          <a:bodyPr wrap="square" lIns="0" tIns="0" rIns="0" bIns="36000" rtlCol="0">
            <a:spAutoFit/>
          </a:bodyPr>
          <a:lstStyle/>
          <a:p>
            <a:pPr>
              <a:lnSpc>
                <a:spcPct val="110000"/>
              </a:lnSpc>
            </a:pPr>
            <a:r>
              <a:rPr lang="de-DE" sz="1000" dirty="0">
                <a:solidFill>
                  <a:srgbClr val="005C9F"/>
                </a:solidFill>
                <a:latin typeface="Arial" panose="020B0604020202020204" pitchFamily="34" charset="0"/>
                <a:cs typeface="Arial" panose="020B0604020202020204" pitchFamily="34" charset="0"/>
              </a:rPr>
              <a:t>Hossner, E.-J. &amp; </a:t>
            </a:r>
            <a:r>
              <a:rPr lang="de-DE" sz="1000" dirty="0" err="1">
                <a:solidFill>
                  <a:srgbClr val="005C9F"/>
                </a:solidFill>
                <a:latin typeface="Arial" panose="020B0604020202020204" pitchFamily="34" charset="0"/>
                <a:cs typeface="Arial" panose="020B0604020202020204" pitchFamily="34" charset="0"/>
              </a:rPr>
              <a:t>Künzell</a:t>
            </a:r>
            <a:r>
              <a:rPr lang="de-DE" sz="1000" dirty="0">
                <a:solidFill>
                  <a:srgbClr val="005C9F"/>
                </a:solidFill>
                <a:latin typeface="Arial" panose="020B0604020202020204" pitchFamily="34" charset="0"/>
                <a:cs typeface="Arial" panose="020B0604020202020204" pitchFamily="34" charset="0"/>
              </a:rPr>
              <a:t>, S. (2022).</a:t>
            </a:r>
          </a:p>
          <a:p>
            <a:pPr>
              <a:lnSpc>
                <a:spcPct val="110000"/>
              </a:lnSpc>
            </a:pPr>
            <a:r>
              <a:rPr lang="de-DE" sz="1000" i="1" dirty="0">
                <a:solidFill>
                  <a:srgbClr val="005C9F"/>
                </a:solidFill>
                <a:latin typeface="Arial" panose="020B0604020202020204" pitchFamily="34" charset="0"/>
                <a:cs typeface="Arial" panose="020B0604020202020204" pitchFamily="34" charset="0"/>
              </a:rPr>
              <a:t>Einführung in die Bewegungswissenschaft</a:t>
            </a:r>
            <a:r>
              <a:rPr lang="de-DE" sz="1000" dirty="0">
                <a:solidFill>
                  <a:srgbClr val="005C9F"/>
                </a:solidFill>
                <a:latin typeface="Arial" panose="020B0604020202020204" pitchFamily="34" charset="0"/>
                <a:cs typeface="Arial" panose="020B0604020202020204" pitchFamily="34" charset="0"/>
              </a:rPr>
              <a:t>.</a:t>
            </a:r>
          </a:p>
          <a:p>
            <a:pPr>
              <a:lnSpc>
                <a:spcPct val="110000"/>
              </a:lnSpc>
            </a:pPr>
            <a:r>
              <a:rPr lang="de-DE" sz="1000" dirty="0" err="1">
                <a:solidFill>
                  <a:srgbClr val="005C9F"/>
                </a:solidFill>
                <a:latin typeface="Arial" panose="020B0604020202020204" pitchFamily="34" charset="0"/>
                <a:cs typeface="Arial" panose="020B0604020202020204" pitchFamily="34" charset="0"/>
              </a:rPr>
              <a:t>Limpert</a:t>
            </a:r>
            <a:r>
              <a:rPr lang="de-DE" sz="1000" dirty="0">
                <a:solidFill>
                  <a:srgbClr val="005C9F"/>
                </a:solidFill>
                <a:latin typeface="Arial" panose="020B0604020202020204" pitchFamily="34" charset="0"/>
                <a:cs typeface="Arial" panose="020B0604020202020204" pitchFamily="34" charset="0"/>
              </a:rPr>
              <a:t>.</a:t>
            </a:r>
          </a:p>
          <a:p>
            <a:pPr>
              <a:lnSpc>
                <a:spcPct val="110000"/>
              </a:lnSpc>
            </a:pPr>
            <a:endParaRPr lang="de-DE" sz="1000" dirty="0">
              <a:solidFill>
                <a:srgbClr val="005C9F"/>
              </a:solidFill>
              <a:latin typeface="Arial" panose="020B0604020202020204" pitchFamily="34" charset="0"/>
              <a:cs typeface="Arial" panose="020B0604020202020204" pitchFamily="34" charset="0"/>
            </a:endParaRPr>
          </a:p>
          <a:p>
            <a:pPr>
              <a:lnSpc>
                <a:spcPct val="110000"/>
              </a:lnSpc>
            </a:pPr>
            <a:r>
              <a:rPr lang="de-DE" sz="1000" dirty="0">
                <a:solidFill>
                  <a:srgbClr val="005C9F"/>
                </a:solidFill>
                <a:latin typeface="Arial" panose="020B0604020202020204" pitchFamily="34" charset="0"/>
                <a:cs typeface="Arial" panose="020B0604020202020204" pitchFamily="34" charset="0"/>
              </a:rPr>
              <a:t>Kapitel 10:</a:t>
            </a:r>
          </a:p>
          <a:p>
            <a:pPr>
              <a:lnSpc>
                <a:spcPct val="110000"/>
              </a:lnSpc>
            </a:pPr>
            <a:r>
              <a:rPr lang="de-DE" sz="1000" dirty="0">
                <a:solidFill>
                  <a:srgbClr val="005C9F"/>
                </a:solidFill>
                <a:latin typeface="Arial" panose="020B0604020202020204" pitchFamily="34" charset="0"/>
                <a:cs typeface="Arial" panose="020B0604020202020204" pitchFamily="34" charset="0"/>
              </a:rPr>
              <a:t>Neulernen</a:t>
            </a:r>
          </a:p>
          <a:p>
            <a:pPr>
              <a:lnSpc>
                <a:spcPct val="110000"/>
              </a:lnSpc>
            </a:pPr>
            <a:r>
              <a:rPr lang="de-DE" sz="1000" dirty="0">
                <a:solidFill>
                  <a:srgbClr val="005C9F"/>
                </a:solidFill>
                <a:latin typeface="Arial" panose="020B0604020202020204" pitchFamily="34" charset="0"/>
                <a:cs typeface="Arial" panose="020B0604020202020204" pitchFamily="34" charset="0"/>
              </a:rPr>
              <a:t>Teil 10.2:</a:t>
            </a:r>
          </a:p>
          <a:p>
            <a:pPr>
              <a:lnSpc>
                <a:spcPct val="110000"/>
              </a:lnSpc>
            </a:pPr>
            <a:r>
              <a:rPr lang="de-DE" sz="1000" dirty="0">
                <a:solidFill>
                  <a:srgbClr val="005C9F"/>
                </a:solidFill>
                <a:latin typeface="Arial" panose="020B0604020202020204" pitchFamily="34" charset="0"/>
                <a:cs typeface="Arial" panose="020B0604020202020204" pitchFamily="34" charset="0"/>
              </a:rPr>
              <a:t>Sequenzlernen und hierarchische Kontrolle</a:t>
            </a:r>
          </a:p>
        </p:txBody>
      </p:sp>
      <p:sp>
        <p:nvSpPr>
          <p:cNvPr id="15" name="Textfeld 14"/>
          <p:cNvSpPr txBox="1"/>
          <p:nvPr/>
        </p:nvSpPr>
        <p:spPr>
          <a:xfrm>
            <a:off x="5220000" y="2160000"/>
            <a:ext cx="3600000" cy="544183"/>
          </a:xfrm>
          <a:prstGeom prst="rect">
            <a:avLst/>
          </a:prstGeom>
          <a:noFill/>
        </p:spPr>
        <p:txBody>
          <a:bodyPr wrap="square" lIns="0" tIns="0" rIns="0" bIns="36000" rtlCol="0">
            <a:spAutoFit/>
          </a:bodyPr>
          <a:lstStyle/>
          <a:p>
            <a:pPr>
              <a:lnSpc>
                <a:spcPct val="110000"/>
              </a:lnSpc>
            </a:pPr>
            <a:r>
              <a:rPr lang="de-DE" sz="1000" b="1" dirty="0">
                <a:latin typeface="Arial" panose="020B0604020202020204" pitchFamily="34" charset="0"/>
                <a:cs typeface="Arial" panose="020B0604020202020204" pitchFamily="34" charset="0"/>
              </a:rPr>
              <a:t>Abbildung 10.7: Strukturdimensionale Analyse des Tennis-Aufschlags von Anfängern (links) und Experten (rechts) (nach Schack &amp; Mechsner, 2006) </a:t>
            </a:r>
            <a:r>
              <a:rPr lang="de-DE" sz="1000" dirty="0">
                <a:latin typeface="Arial" panose="020B0604020202020204" pitchFamily="34" charset="0"/>
                <a:cs typeface="Arial" panose="020B0604020202020204" pitchFamily="34" charset="0"/>
              </a:rPr>
              <a:t>(S. 286)</a:t>
            </a:r>
          </a:p>
        </p:txBody>
      </p:sp>
      <p:sp>
        <p:nvSpPr>
          <p:cNvPr id="16" name="Textfeld 15"/>
          <p:cNvSpPr txBox="1"/>
          <p:nvPr/>
        </p:nvSpPr>
        <p:spPr>
          <a:xfrm>
            <a:off x="5220000" y="2836800"/>
            <a:ext cx="3600000" cy="713460"/>
          </a:xfrm>
          <a:prstGeom prst="rect">
            <a:avLst/>
          </a:prstGeom>
          <a:noFill/>
        </p:spPr>
        <p:txBody>
          <a:bodyPr wrap="square" lIns="0" tIns="0" rIns="0" bIns="36000" rtlCol="0">
            <a:spAutoFit/>
          </a:bodyPr>
          <a:lstStyle/>
          <a:p>
            <a:pPr>
              <a:lnSpc>
                <a:spcPct val="110000"/>
              </a:lnSpc>
            </a:pPr>
            <a:r>
              <a:rPr lang="de-CH" sz="800" dirty="0">
                <a:latin typeface="Arial" panose="020B0604020202020204" pitchFamily="34" charset="0"/>
                <a:cs typeface="Arial" panose="020B0604020202020204" pitchFamily="34" charset="0"/>
              </a:rPr>
              <a:t>Bildnachweis:</a:t>
            </a:r>
          </a:p>
          <a:p>
            <a:pPr>
              <a:lnSpc>
                <a:spcPct val="110000"/>
              </a:lnSpc>
            </a:pPr>
            <a:r>
              <a:rPr lang="de-CH" sz="800" dirty="0">
                <a:latin typeface="Arial" panose="020B0604020202020204" pitchFamily="34" charset="0"/>
                <a:cs typeface="Arial" panose="020B0604020202020204" pitchFamily="34" charset="0"/>
              </a:rPr>
              <a:t>Abb. 10.7 / Tennis-Anfänger: </a:t>
            </a:r>
            <a:r>
              <a:rPr lang="de-CH" sz="800" dirty="0" err="1">
                <a:latin typeface="Arial" panose="020B0604020202020204" pitchFamily="34" charset="0"/>
                <a:cs typeface="Arial" panose="020B0604020202020204" pitchFamily="34" charset="0"/>
              </a:rPr>
              <a:t>dietmaha</a:t>
            </a:r>
            <a:r>
              <a:rPr lang="de-CH" sz="800" dirty="0">
                <a:latin typeface="Arial" panose="020B0604020202020204" pitchFamily="34" charset="0"/>
                <a:cs typeface="Arial" panose="020B0604020202020204" pitchFamily="34" charset="0"/>
              </a:rPr>
              <a:t> (pixabay.com/</a:t>
            </a:r>
          </a:p>
          <a:p>
            <a:pPr>
              <a:lnSpc>
                <a:spcPct val="110000"/>
              </a:lnSpc>
            </a:pPr>
            <a:r>
              <a:rPr lang="de-CH" sz="800" dirty="0">
                <a:latin typeface="Arial" panose="020B0604020202020204" pitchFamily="34" charset="0"/>
                <a:cs typeface="Arial" panose="020B0604020202020204" pitchFamily="34" charset="0"/>
              </a:rPr>
              <a:t>de/</a:t>
            </a:r>
            <a:r>
              <a:rPr lang="de-CH" sz="800" dirty="0" err="1">
                <a:latin typeface="Arial" panose="020B0604020202020204" pitchFamily="34" charset="0"/>
                <a:cs typeface="Arial" panose="020B0604020202020204" pitchFamily="34" charset="0"/>
              </a:rPr>
              <a:t>photos</a:t>
            </a:r>
            <a:r>
              <a:rPr lang="de-CH" sz="800" dirty="0">
                <a:latin typeface="Arial" panose="020B0604020202020204" pitchFamily="34" charset="0"/>
                <a:cs typeface="Arial" panose="020B0604020202020204" pitchFamily="34" charset="0"/>
              </a:rPr>
              <a:t>/tennis-tennis-spielen-dynamik-245210/, CC0)</a:t>
            </a:r>
          </a:p>
          <a:p>
            <a:pPr>
              <a:lnSpc>
                <a:spcPct val="110000"/>
              </a:lnSpc>
            </a:pPr>
            <a:r>
              <a:rPr lang="de-CH" sz="800" dirty="0">
                <a:latin typeface="Arial" panose="020B0604020202020204" pitchFamily="34" charset="0"/>
                <a:cs typeface="Arial" panose="020B0604020202020204" pitchFamily="34" charset="0"/>
              </a:rPr>
              <a:t>Abb. 10.7 / Tennis-Könner: </a:t>
            </a:r>
            <a:r>
              <a:rPr lang="de-CH" sz="800" dirty="0" err="1">
                <a:latin typeface="Arial" panose="020B0604020202020204" pitchFamily="34" charset="0"/>
                <a:cs typeface="Arial" panose="020B0604020202020204" pitchFamily="34" charset="0"/>
              </a:rPr>
              <a:t>Speculos</a:t>
            </a:r>
            <a:r>
              <a:rPr lang="de-CH" sz="800" dirty="0">
                <a:latin typeface="Arial" panose="020B0604020202020204" pitchFamily="34" charset="0"/>
                <a:cs typeface="Arial" panose="020B0604020202020204" pitchFamily="34" charset="0"/>
              </a:rPr>
              <a:t> (fr.wikipedia.org/</a:t>
            </a:r>
          </a:p>
          <a:p>
            <a:pPr>
              <a:lnSpc>
                <a:spcPct val="110000"/>
              </a:lnSpc>
            </a:pPr>
            <a:r>
              <a:rPr lang="de-CH" sz="800" dirty="0" err="1">
                <a:latin typeface="Arial" panose="020B0604020202020204" pitchFamily="34" charset="0"/>
                <a:cs typeface="Arial" panose="020B0604020202020204" pitchFamily="34" charset="0"/>
              </a:rPr>
              <a:t>wiki</a:t>
            </a:r>
            <a:r>
              <a:rPr lang="de-CH" sz="800" dirty="0">
                <a:latin typeface="Arial" panose="020B0604020202020204" pitchFamily="34" charset="0"/>
                <a:cs typeface="Arial" panose="020B0604020202020204" pitchFamily="34" charset="0"/>
              </a:rPr>
              <a:t>/</a:t>
            </a:r>
            <a:r>
              <a:rPr lang="de-CH" sz="800" dirty="0" err="1">
                <a:latin typeface="Arial" panose="020B0604020202020204" pitchFamily="34" charset="0"/>
                <a:cs typeface="Arial" panose="020B0604020202020204" pitchFamily="34" charset="0"/>
              </a:rPr>
              <a:t>Fichier:Service_tennis_Ljubicic.jpg</a:t>
            </a:r>
            <a:r>
              <a:rPr lang="de-CH" sz="800" dirty="0">
                <a:latin typeface="Arial" panose="020B0604020202020204" pitchFamily="34" charset="0"/>
                <a:cs typeface="Arial" panose="020B0604020202020204" pitchFamily="34" charset="0"/>
              </a:rPr>
              <a:t>, CC BY, derivative)</a:t>
            </a:r>
          </a:p>
        </p:txBody>
      </p:sp>
      <p:sp>
        <p:nvSpPr>
          <p:cNvPr id="93" name="Textfeld 92"/>
          <p:cNvSpPr txBox="1"/>
          <p:nvPr/>
        </p:nvSpPr>
        <p:spPr>
          <a:xfrm>
            <a:off x="5220000" y="3636000"/>
            <a:ext cx="3371384" cy="578038"/>
          </a:xfrm>
          <a:prstGeom prst="rect">
            <a:avLst/>
          </a:prstGeom>
          <a:noFill/>
        </p:spPr>
        <p:txBody>
          <a:bodyPr wrap="square" lIns="0" tIns="0" rIns="0" bIns="36000" rtlCol="0">
            <a:spAutoFit/>
          </a:bodyPr>
          <a:lstStyle/>
          <a:p>
            <a:pPr>
              <a:lnSpc>
                <a:spcPct val="110000"/>
              </a:lnSpc>
            </a:pPr>
            <a:r>
              <a:rPr lang="de-CH" sz="800" dirty="0">
                <a:latin typeface="Arial" panose="020B0604020202020204" pitchFamily="34" charset="0"/>
                <a:cs typeface="Arial" panose="020B0604020202020204" pitchFamily="34" charset="0"/>
              </a:rPr>
              <a:t>Literaturnachweis:</a:t>
            </a:r>
          </a:p>
          <a:p>
            <a:pPr>
              <a:lnSpc>
                <a:spcPct val="110000"/>
              </a:lnSpc>
            </a:pPr>
            <a:r>
              <a:rPr lang="en-US" sz="800" dirty="0" err="1">
                <a:latin typeface="Arial" panose="020B0604020202020204" pitchFamily="34" charset="0"/>
                <a:cs typeface="Arial" panose="020B0604020202020204" pitchFamily="34" charset="0"/>
              </a:rPr>
              <a:t>Schack</a:t>
            </a:r>
            <a:r>
              <a:rPr lang="en-US" sz="800" dirty="0">
                <a:latin typeface="Arial" panose="020B0604020202020204" pitchFamily="34" charset="0"/>
                <a:cs typeface="Arial" panose="020B0604020202020204" pitchFamily="34" charset="0"/>
              </a:rPr>
              <a:t>, T. &amp; </a:t>
            </a:r>
            <a:r>
              <a:rPr lang="en-US" sz="800" dirty="0" err="1">
                <a:latin typeface="Arial" panose="020B0604020202020204" pitchFamily="34" charset="0"/>
                <a:cs typeface="Arial" panose="020B0604020202020204" pitchFamily="34" charset="0"/>
              </a:rPr>
              <a:t>Mechsner</a:t>
            </a:r>
            <a:r>
              <a:rPr lang="en-US" sz="800" dirty="0">
                <a:latin typeface="Arial" panose="020B0604020202020204" pitchFamily="34" charset="0"/>
                <a:cs typeface="Arial" panose="020B0604020202020204" pitchFamily="34" charset="0"/>
              </a:rPr>
              <a:t>, F. (2006). Representation of motor skills in human long-term memory. </a:t>
            </a:r>
            <a:r>
              <a:rPr lang="en-US" sz="800" i="1" dirty="0">
                <a:latin typeface="Arial" panose="020B0604020202020204" pitchFamily="34" charset="0"/>
                <a:cs typeface="Arial" panose="020B0604020202020204" pitchFamily="34" charset="0"/>
              </a:rPr>
              <a:t>Neuroscience Letters</a:t>
            </a:r>
            <a:r>
              <a:rPr lang="en-US" sz="800" dirty="0">
                <a:latin typeface="Arial" panose="020B0604020202020204" pitchFamily="34" charset="0"/>
                <a:cs typeface="Arial" panose="020B0604020202020204" pitchFamily="34" charset="0"/>
              </a:rPr>
              <a:t>, </a:t>
            </a:r>
            <a:r>
              <a:rPr lang="en-US" sz="800" i="1" dirty="0">
                <a:latin typeface="Arial" panose="020B0604020202020204" pitchFamily="34" charset="0"/>
                <a:cs typeface="Arial" panose="020B0604020202020204" pitchFamily="34" charset="0"/>
              </a:rPr>
              <a:t>391</a:t>
            </a:r>
            <a:r>
              <a:rPr lang="en-US" sz="800" dirty="0">
                <a:latin typeface="Arial" panose="020B0604020202020204" pitchFamily="34" charset="0"/>
                <a:cs typeface="Arial" panose="020B0604020202020204" pitchFamily="34" charset="0"/>
              </a:rPr>
              <a:t>(3), 77–81. https://doi.org/10.1016/j.neulet.2005.10.009</a:t>
            </a:r>
            <a:endParaRPr lang="de-CH" sz="800" dirty="0">
              <a:latin typeface="Arial" panose="020B0604020202020204" pitchFamily="34" charset="0"/>
              <a:cs typeface="Arial" panose="020B0604020202020204" pitchFamily="34" charset="0"/>
            </a:endParaRPr>
          </a:p>
        </p:txBody>
      </p:sp>
      <p:grpSp>
        <p:nvGrpSpPr>
          <p:cNvPr id="88" name="Gruppieren 87"/>
          <p:cNvGrpSpPr/>
          <p:nvPr/>
        </p:nvGrpSpPr>
        <p:grpSpPr>
          <a:xfrm>
            <a:off x="539392" y="360000"/>
            <a:ext cx="4320000" cy="3168002"/>
            <a:chOff x="-1" y="0"/>
            <a:chExt cx="4320000" cy="3168002"/>
          </a:xfrm>
        </p:grpSpPr>
        <p:sp>
          <p:nvSpPr>
            <p:cNvPr id="89" name="Rechteck 88"/>
            <p:cNvSpPr/>
            <p:nvPr/>
          </p:nvSpPr>
          <p:spPr>
            <a:xfrm>
              <a:off x="1764000" y="0"/>
              <a:ext cx="792000" cy="31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90" name="Grafik 89"/>
            <p:cNvPicPr>
              <a:picLocks/>
            </p:cNvPicPr>
            <p:nvPr/>
          </p:nvPicPr>
          <p:blipFill rotWithShape="1">
            <a:blip r:embed="rId2" cstate="print">
              <a:extLst>
                <a:ext uri="{28A0092B-C50C-407E-A947-70E740481C1C}">
                  <a14:useLocalDpi xmlns:a14="http://schemas.microsoft.com/office/drawing/2010/main"/>
                </a:ext>
              </a:extLst>
            </a:blip>
            <a:srcRect/>
            <a:stretch/>
          </p:blipFill>
          <p:spPr>
            <a:xfrm>
              <a:off x="2556000" y="0"/>
              <a:ext cx="1762592" cy="3168000"/>
            </a:xfrm>
            <a:prstGeom prst="rect">
              <a:avLst/>
            </a:prstGeom>
          </p:spPr>
        </p:pic>
        <p:pic>
          <p:nvPicPr>
            <p:cNvPr id="91" name="Grafik 90"/>
            <p:cNvPicPr>
              <a:picLocks/>
            </p:cNvPicPr>
            <p:nvPr/>
          </p:nvPicPr>
          <p:blipFill rotWithShape="1">
            <a:blip r:embed="rId3" cstate="print">
              <a:extLst>
                <a:ext uri="{28A0092B-C50C-407E-A947-70E740481C1C}">
                  <a14:useLocalDpi xmlns:a14="http://schemas.microsoft.com/office/drawing/2010/main"/>
                </a:ext>
              </a:extLst>
            </a:blip>
            <a:srcRect/>
            <a:stretch/>
          </p:blipFill>
          <p:spPr>
            <a:xfrm>
              <a:off x="0" y="2"/>
              <a:ext cx="1762592" cy="3168000"/>
            </a:xfrm>
            <a:prstGeom prst="rect">
              <a:avLst/>
            </a:prstGeom>
          </p:spPr>
        </p:pic>
        <p:sp>
          <p:nvSpPr>
            <p:cNvPr id="92" name="Rechteck 91"/>
            <p:cNvSpPr>
              <a:spLocks/>
            </p:cNvSpPr>
            <p:nvPr/>
          </p:nvSpPr>
          <p:spPr>
            <a:xfrm>
              <a:off x="-1" y="0"/>
              <a:ext cx="4320000" cy="316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75" name="Gerader Verbinder 174"/>
            <p:cNvCxnSpPr>
              <a:stCxn id="251" idx="3"/>
            </p:cNvCxnSpPr>
            <p:nvPr/>
          </p:nvCxnSpPr>
          <p:spPr>
            <a:xfrm flipV="1">
              <a:off x="2553960" y="2356653"/>
              <a:ext cx="809352" cy="66194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Textfeld 175"/>
            <p:cNvSpPr txBox="1"/>
            <p:nvPr/>
          </p:nvSpPr>
          <p:spPr>
            <a:xfrm>
              <a:off x="2553959" y="108448"/>
              <a:ext cx="1762592" cy="276778"/>
            </a:xfrm>
            <a:prstGeom prst="rect">
              <a:avLst/>
            </a:prstGeom>
            <a:noFill/>
          </p:spPr>
          <p:txBody>
            <a:bodyPr wrap="square" lIns="0" rIns="0" rtlCol="0">
              <a:spAutoFit/>
            </a:bodyPr>
            <a:lstStyle/>
            <a:p>
              <a:pPr algn="ctr"/>
              <a:r>
                <a:rPr lang="de-CH" sz="1200" b="1" dirty="0">
                  <a:latin typeface="Arial" panose="020B0604020202020204" pitchFamily="34" charset="0"/>
                  <a:cs typeface="Arial" panose="020B0604020202020204" pitchFamily="34" charset="0"/>
                </a:rPr>
                <a:t>Könner</a:t>
              </a:r>
            </a:p>
          </p:txBody>
        </p:sp>
        <p:cxnSp>
          <p:nvCxnSpPr>
            <p:cNvPr id="177" name="Gerader Verbinder 176"/>
            <p:cNvCxnSpPr>
              <a:stCxn id="233" idx="3"/>
            </p:cNvCxnSpPr>
            <p:nvPr/>
          </p:nvCxnSpPr>
          <p:spPr>
            <a:xfrm flipV="1">
              <a:off x="2553959" y="2356652"/>
              <a:ext cx="809353" cy="71943"/>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Gerader Verbinder 177"/>
            <p:cNvCxnSpPr>
              <a:stCxn id="236" idx="3"/>
            </p:cNvCxnSpPr>
            <p:nvPr/>
          </p:nvCxnSpPr>
          <p:spPr>
            <a:xfrm flipV="1">
              <a:off x="2553959" y="1565284"/>
              <a:ext cx="809353" cy="57554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Gerader Verbinder 178"/>
            <p:cNvCxnSpPr>
              <a:stCxn id="237" idx="3"/>
            </p:cNvCxnSpPr>
            <p:nvPr/>
          </p:nvCxnSpPr>
          <p:spPr>
            <a:xfrm flipV="1">
              <a:off x="2553959" y="1565284"/>
              <a:ext cx="809353" cy="28777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Gerader Verbinder 179"/>
            <p:cNvCxnSpPr>
              <a:endCxn id="250" idx="3"/>
            </p:cNvCxnSpPr>
            <p:nvPr/>
          </p:nvCxnSpPr>
          <p:spPr>
            <a:xfrm flipH="1">
              <a:off x="2553959" y="1565284"/>
              <a:ext cx="809353" cy="8482"/>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Gerader Verbinder 180"/>
            <p:cNvCxnSpPr>
              <a:stCxn id="247" idx="3"/>
            </p:cNvCxnSpPr>
            <p:nvPr/>
          </p:nvCxnSpPr>
          <p:spPr>
            <a:xfrm>
              <a:off x="2553959" y="1277514"/>
              <a:ext cx="809353" cy="28777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Gerader Verbinder 181"/>
            <p:cNvCxnSpPr/>
            <p:nvPr/>
          </p:nvCxnSpPr>
          <p:spPr>
            <a:xfrm>
              <a:off x="1227782" y="1889026"/>
              <a:ext cx="539569" cy="111510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Gerader Verbinder 182"/>
            <p:cNvCxnSpPr>
              <a:endCxn id="236" idx="1"/>
            </p:cNvCxnSpPr>
            <p:nvPr/>
          </p:nvCxnSpPr>
          <p:spPr>
            <a:xfrm flipV="1">
              <a:off x="1223023" y="2140824"/>
              <a:ext cx="539569" cy="395684"/>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Gerader Verbinder 183"/>
            <p:cNvCxnSpPr>
              <a:endCxn id="233" idx="1"/>
            </p:cNvCxnSpPr>
            <p:nvPr/>
          </p:nvCxnSpPr>
          <p:spPr>
            <a:xfrm flipV="1">
              <a:off x="1223023" y="2428594"/>
              <a:ext cx="539569" cy="107914"/>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Gerader Verbinder 184"/>
            <p:cNvCxnSpPr>
              <a:stCxn id="245" idx="3"/>
            </p:cNvCxnSpPr>
            <p:nvPr/>
          </p:nvCxnSpPr>
          <p:spPr>
            <a:xfrm flipV="1">
              <a:off x="2555545" y="773917"/>
              <a:ext cx="807768" cy="215828"/>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Gerader Verbinder 185"/>
            <p:cNvCxnSpPr>
              <a:stCxn id="241" idx="3"/>
            </p:cNvCxnSpPr>
            <p:nvPr/>
          </p:nvCxnSpPr>
          <p:spPr>
            <a:xfrm>
              <a:off x="2555546" y="414204"/>
              <a:ext cx="807767" cy="359713"/>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Gerader Verbinder 186"/>
            <p:cNvCxnSpPr>
              <a:stCxn id="239" idx="3"/>
            </p:cNvCxnSpPr>
            <p:nvPr/>
          </p:nvCxnSpPr>
          <p:spPr>
            <a:xfrm>
              <a:off x="2553959" y="126434"/>
              <a:ext cx="809353" cy="647483"/>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Gerader Verbinder 187"/>
            <p:cNvCxnSpPr/>
            <p:nvPr/>
          </p:nvCxnSpPr>
          <p:spPr>
            <a:xfrm>
              <a:off x="3363312" y="773917"/>
              <a:ext cx="809353" cy="791368"/>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Gerader Verbinder 188"/>
            <p:cNvCxnSpPr/>
            <p:nvPr/>
          </p:nvCxnSpPr>
          <p:spPr>
            <a:xfrm flipV="1">
              <a:off x="3363312" y="1565284"/>
              <a:ext cx="809353" cy="791368"/>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Gerader Verbinder 189"/>
            <p:cNvCxnSpPr>
              <a:stCxn id="243" idx="3"/>
            </p:cNvCxnSpPr>
            <p:nvPr/>
          </p:nvCxnSpPr>
          <p:spPr>
            <a:xfrm>
              <a:off x="2555546" y="720074"/>
              <a:ext cx="807767" cy="53843"/>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Gerader Verbinder 190"/>
            <p:cNvCxnSpPr>
              <a:endCxn id="241" idx="1"/>
            </p:cNvCxnSpPr>
            <p:nvPr/>
          </p:nvCxnSpPr>
          <p:spPr>
            <a:xfrm flipV="1">
              <a:off x="1223023" y="414204"/>
              <a:ext cx="541156" cy="82733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Gerader Verbinder 191"/>
            <p:cNvCxnSpPr>
              <a:endCxn id="243" idx="1"/>
            </p:cNvCxnSpPr>
            <p:nvPr/>
          </p:nvCxnSpPr>
          <p:spPr>
            <a:xfrm>
              <a:off x="1223023" y="594060"/>
              <a:ext cx="541156" cy="107914"/>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Gerader Verbinder 192"/>
            <p:cNvCxnSpPr>
              <a:endCxn id="245" idx="1"/>
            </p:cNvCxnSpPr>
            <p:nvPr/>
          </p:nvCxnSpPr>
          <p:spPr>
            <a:xfrm>
              <a:off x="683454" y="917802"/>
              <a:ext cx="1080723" cy="71943"/>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Gerader Verbinder 193"/>
            <p:cNvCxnSpPr>
              <a:endCxn id="247" idx="1"/>
            </p:cNvCxnSpPr>
            <p:nvPr/>
          </p:nvCxnSpPr>
          <p:spPr>
            <a:xfrm>
              <a:off x="1223023" y="1241543"/>
              <a:ext cx="539569" cy="35971"/>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Gerader Verbinder 194"/>
            <p:cNvCxnSpPr>
              <a:endCxn id="237" idx="1"/>
            </p:cNvCxnSpPr>
            <p:nvPr/>
          </p:nvCxnSpPr>
          <p:spPr>
            <a:xfrm flipV="1">
              <a:off x="683454" y="1853054"/>
              <a:ext cx="1079138" cy="359713"/>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Gerader Verbinder 195"/>
            <p:cNvCxnSpPr>
              <a:endCxn id="249" idx="1"/>
            </p:cNvCxnSpPr>
            <p:nvPr/>
          </p:nvCxnSpPr>
          <p:spPr>
            <a:xfrm flipV="1">
              <a:off x="1223023" y="1565284"/>
              <a:ext cx="539569" cy="971224"/>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Gerader Verbinder 196"/>
            <p:cNvCxnSpPr>
              <a:endCxn id="239" idx="1"/>
            </p:cNvCxnSpPr>
            <p:nvPr/>
          </p:nvCxnSpPr>
          <p:spPr>
            <a:xfrm flipV="1">
              <a:off x="1223023" y="126434"/>
              <a:ext cx="539569" cy="467626"/>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Gerader Verbinder 197"/>
            <p:cNvCxnSpPr/>
            <p:nvPr/>
          </p:nvCxnSpPr>
          <p:spPr>
            <a:xfrm>
              <a:off x="3363312" y="1565284"/>
              <a:ext cx="809353"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Gerader Verbinder 198"/>
            <p:cNvCxnSpPr/>
            <p:nvPr/>
          </p:nvCxnSpPr>
          <p:spPr>
            <a:xfrm flipV="1">
              <a:off x="683454" y="594060"/>
              <a:ext cx="539569" cy="323741"/>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Gerader Verbinder 199"/>
            <p:cNvCxnSpPr/>
            <p:nvPr/>
          </p:nvCxnSpPr>
          <p:spPr>
            <a:xfrm flipV="1">
              <a:off x="683454" y="1241543"/>
              <a:ext cx="539569" cy="971224"/>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Gerader Verbinder 200"/>
            <p:cNvCxnSpPr/>
            <p:nvPr/>
          </p:nvCxnSpPr>
          <p:spPr>
            <a:xfrm>
              <a:off x="683454" y="2212767"/>
              <a:ext cx="539569" cy="323741"/>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Gerader Verbinder 201"/>
            <p:cNvCxnSpPr/>
            <p:nvPr/>
          </p:nvCxnSpPr>
          <p:spPr>
            <a:xfrm flipV="1">
              <a:off x="683454" y="1889026"/>
              <a:ext cx="539569" cy="323741"/>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Gerader Verbinder 202"/>
            <p:cNvCxnSpPr/>
            <p:nvPr/>
          </p:nvCxnSpPr>
          <p:spPr>
            <a:xfrm>
              <a:off x="143885" y="1565284"/>
              <a:ext cx="539569" cy="647483"/>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Gerader Verbinder 203"/>
            <p:cNvCxnSpPr/>
            <p:nvPr/>
          </p:nvCxnSpPr>
          <p:spPr>
            <a:xfrm flipV="1">
              <a:off x="143885" y="917802"/>
              <a:ext cx="539569" cy="647483"/>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05" name="Textfeld 204"/>
            <p:cNvSpPr txBox="1"/>
            <p:nvPr/>
          </p:nvSpPr>
          <p:spPr>
            <a:xfrm>
              <a:off x="0" y="108448"/>
              <a:ext cx="1762592" cy="276778"/>
            </a:xfrm>
            <a:prstGeom prst="rect">
              <a:avLst/>
            </a:prstGeom>
            <a:noFill/>
          </p:spPr>
          <p:txBody>
            <a:bodyPr wrap="square" lIns="0" rIns="0" rtlCol="0">
              <a:spAutoFit/>
            </a:bodyPr>
            <a:lstStyle/>
            <a:p>
              <a:pPr algn="ctr"/>
              <a:r>
                <a:rPr lang="de-CH" sz="1200" b="1" dirty="0">
                  <a:latin typeface="Arial" panose="020B0604020202020204" pitchFamily="34" charset="0"/>
                  <a:cs typeface="Arial" panose="020B0604020202020204" pitchFamily="34" charset="0"/>
                </a:rPr>
                <a:t>Anfänger</a:t>
              </a:r>
            </a:p>
          </p:txBody>
        </p:sp>
        <p:sp>
          <p:nvSpPr>
            <p:cNvPr id="206" name="Ellipse 205"/>
            <p:cNvSpPr/>
            <p:nvPr/>
          </p:nvSpPr>
          <p:spPr>
            <a:xfrm>
              <a:off x="1151080" y="523341"/>
              <a:ext cx="143885" cy="1438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7" name="Ellipse 206"/>
            <p:cNvSpPr/>
            <p:nvPr/>
          </p:nvSpPr>
          <p:spPr>
            <a:xfrm>
              <a:off x="1151080" y="1169600"/>
              <a:ext cx="143885" cy="1438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8" name="Ellipse 207"/>
            <p:cNvSpPr/>
            <p:nvPr/>
          </p:nvSpPr>
          <p:spPr>
            <a:xfrm>
              <a:off x="1151080" y="1817083"/>
              <a:ext cx="143885" cy="1438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9" name="Ellipse 208"/>
            <p:cNvSpPr/>
            <p:nvPr/>
          </p:nvSpPr>
          <p:spPr>
            <a:xfrm>
              <a:off x="1151080" y="2464566"/>
              <a:ext cx="143885" cy="1438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0" name="Ellipse 209"/>
            <p:cNvSpPr/>
            <p:nvPr/>
          </p:nvSpPr>
          <p:spPr>
            <a:xfrm>
              <a:off x="611511" y="845859"/>
              <a:ext cx="143885" cy="1438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1" name="Ellipse 210"/>
            <p:cNvSpPr/>
            <p:nvPr/>
          </p:nvSpPr>
          <p:spPr>
            <a:xfrm>
              <a:off x="610174" y="2140824"/>
              <a:ext cx="143885" cy="1438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2" name="Ellipse 211"/>
            <p:cNvSpPr/>
            <p:nvPr/>
          </p:nvSpPr>
          <p:spPr>
            <a:xfrm>
              <a:off x="71943" y="1493342"/>
              <a:ext cx="143885" cy="1438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3" name="Ellipse 212"/>
            <p:cNvSpPr/>
            <p:nvPr/>
          </p:nvSpPr>
          <p:spPr>
            <a:xfrm>
              <a:off x="3291370" y="701974"/>
              <a:ext cx="143885" cy="1438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4" name="Ellipse 213"/>
            <p:cNvSpPr/>
            <p:nvPr/>
          </p:nvSpPr>
          <p:spPr>
            <a:xfrm>
              <a:off x="3291370" y="1493342"/>
              <a:ext cx="143885" cy="1438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5" name="Ellipse 214"/>
            <p:cNvSpPr/>
            <p:nvPr/>
          </p:nvSpPr>
          <p:spPr>
            <a:xfrm>
              <a:off x="3291370" y="2284709"/>
              <a:ext cx="143885" cy="1438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6" name="Ellipse 215"/>
            <p:cNvSpPr/>
            <p:nvPr/>
          </p:nvSpPr>
          <p:spPr>
            <a:xfrm>
              <a:off x="4100723" y="1493342"/>
              <a:ext cx="143885" cy="1438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217" name="Gerader Verbinder 216"/>
            <p:cNvCxnSpPr/>
            <p:nvPr/>
          </p:nvCxnSpPr>
          <p:spPr>
            <a:xfrm flipV="1">
              <a:off x="2552370" y="2356653"/>
              <a:ext cx="810943" cy="377811"/>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Gerader Verbinder 217"/>
            <p:cNvCxnSpPr/>
            <p:nvPr/>
          </p:nvCxnSpPr>
          <p:spPr>
            <a:xfrm>
              <a:off x="1223023" y="1889026"/>
              <a:ext cx="537982" cy="827339"/>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Rechteck 218"/>
            <p:cNvSpPr/>
            <p:nvPr/>
          </p:nvSpPr>
          <p:spPr>
            <a:xfrm>
              <a:off x="1764000" y="2880000"/>
              <a:ext cx="792000"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20" name="Gruppieren 219"/>
            <p:cNvGrpSpPr/>
            <p:nvPr/>
          </p:nvGrpSpPr>
          <p:grpSpPr>
            <a:xfrm>
              <a:off x="1762592" y="2879999"/>
              <a:ext cx="791368" cy="277200"/>
              <a:chOff x="1762592" y="2879999"/>
              <a:chExt cx="791368" cy="277200"/>
            </a:xfrm>
          </p:grpSpPr>
          <p:sp>
            <p:nvSpPr>
              <p:cNvPr id="251" name="Rechteck 250"/>
              <p:cNvSpPr/>
              <p:nvPr/>
            </p:nvSpPr>
            <p:spPr>
              <a:xfrm>
                <a:off x="1762592" y="2879999"/>
                <a:ext cx="791368" cy="27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de-CH"/>
              </a:p>
            </p:txBody>
          </p:sp>
          <p:sp>
            <p:nvSpPr>
              <p:cNvPr id="252" name="Textfeld 251"/>
              <p:cNvSpPr txBox="1"/>
              <p:nvPr/>
            </p:nvSpPr>
            <p:spPr>
              <a:xfrm>
                <a:off x="1785577" y="2935212"/>
                <a:ext cx="745397" cy="196977"/>
              </a:xfrm>
              <a:prstGeom prst="rect">
                <a:avLst/>
              </a:prstGeom>
              <a:noFill/>
            </p:spPr>
            <p:txBody>
              <a:bodyPr wrap="none" lIns="0" tIns="0" rIns="0" bIns="0" rtlCol="0" anchor="ctr" anchorCtr="0">
                <a:spAutoFit/>
              </a:bodyPr>
              <a:lstStyle/>
              <a:p>
                <a:pPr algn="ctr">
                  <a:lnSpc>
                    <a:spcPct val="80000"/>
                  </a:lnSpc>
                </a:pPr>
                <a:r>
                  <a:rPr lang="de-CH" sz="800" dirty="0">
                    <a:latin typeface="Arial" panose="020B0604020202020204" pitchFamily="34" charset="0"/>
                    <a:cs typeface="Arial" panose="020B0604020202020204" pitchFamily="34" charset="0"/>
                  </a:rPr>
                  <a:t>Schläger</a:t>
                </a:r>
                <a:br>
                  <a:rPr lang="de-CH" sz="800" dirty="0">
                    <a:latin typeface="Arial" panose="020B0604020202020204" pitchFamily="34" charset="0"/>
                    <a:cs typeface="Arial" panose="020B0604020202020204" pitchFamily="34" charset="0"/>
                  </a:rPr>
                </a:br>
                <a:r>
                  <a:rPr lang="de-CH" sz="800" dirty="0">
                    <a:latin typeface="Arial" panose="020B0604020202020204" pitchFamily="34" charset="0"/>
                    <a:cs typeface="Arial" panose="020B0604020202020204" pitchFamily="34" charset="0"/>
                  </a:rPr>
                  <a:t>durchschwingen</a:t>
                </a:r>
              </a:p>
            </p:txBody>
          </p:sp>
        </p:grpSp>
        <p:grpSp>
          <p:nvGrpSpPr>
            <p:cNvPr id="221" name="Gruppieren 220"/>
            <p:cNvGrpSpPr/>
            <p:nvPr/>
          </p:nvGrpSpPr>
          <p:grpSpPr>
            <a:xfrm>
              <a:off x="1762592" y="1439384"/>
              <a:ext cx="791368" cy="288000"/>
              <a:chOff x="1762592" y="1439384"/>
              <a:chExt cx="791368" cy="288000"/>
            </a:xfrm>
          </p:grpSpPr>
          <p:sp>
            <p:nvSpPr>
              <p:cNvPr id="249" name="Rechteck 248"/>
              <p:cNvSpPr/>
              <p:nvPr/>
            </p:nvSpPr>
            <p:spPr>
              <a:xfrm>
                <a:off x="1762592" y="1439384"/>
                <a:ext cx="791368"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de-CH"/>
              </a:p>
            </p:txBody>
          </p:sp>
          <p:sp>
            <p:nvSpPr>
              <p:cNvPr id="250" name="Textfeld 249"/>
              <p:cNvSpPr txBox="1"/>
              <p:nvPr/>
            </p:nvSpPr>
            <p:spPr>
              <a:xfrm>
                <a:off x="1795997" y="1494597"/>
                <a:ext cx="724557" cy="196977"/>
              </a:xfrm>
              <a:prstGeom prst="rect">
                <a:avLst/>
              </a:prstGeom>
              <a:noFill/>
            </p:spPr>
            <p:txBody>
              <a:bodyPr wrap="none" lIns="0" tIns="0" rIns="0" bIns="0" rtlCol="0" anchor="ctr" anchorCtr="0">
                <a:spAutoFit/>
              </a:bodyPr>
              <a:lstStyle/>
              <a:p>
                <a:pPr algn="ctr">
                  <a:lnSpc>
                    <a:spcPct val="80000"/>
                  </a:lnSpc>
                </a:pPr>
                <a:r>
                  <a:rPr lang="de-CH" sz="800" dirty="0">
                    <a:latin typeface="Arial" panose="020B0604020202020204" pitchFamily="34" charset="0"/>
                    <a:cs typeface="Arial" panose="020B0604020202020204" pitchFamily="34" charset="0"/>
                  </a:rPr>
                  <a:t>Schläger-</a:t>
                </a:r>
                <a:br>
                  <a:rPr lang="de-CH" sz="800" dirty="0">
                    <a:latin typeface="Arial" panose="020B0604020202020204" pitchFamily="34" charset="0"/>
                    <a:cs typeface="Arial" panose="020B0604020202020204" pitchFamily="34" charset="0"/>
                  </a:rPr>
                </a:br>
                <a:r>
                  <a:rPr lang="de-CH" sz="800" dirty="0" err="1">
                    <a:latin typeface="Arial" panose="020B0604020202020204" pitchFamily="34" charset="0"/>
                    <a:cs typeface="Arial" panose="020B0604020202020204" pitchFamily="34" charset="0"/>
                  </a:rPr>
                  <a:t>beschleunigung</a:t>
                </a:r>
                <a:endParaRPr lang="de-CH" sz="800" dirty="0">
                  <a:latin typeface="Arial" panose="020B0604020202020204" pitchFamily="34" charset="0"/>
                  <a:cs typeface="Arial" panose="020B0604020202020204" pitchFamily="34" charset="0"/>
                </a:endParaRPr>
              </a:p>
            </p:txBody>
          </p:sp>
        </p:grpSp>
        <p:grpSp>
          <p:nvGrpSpPr>
            <p:cNvPr id="222" name="Gruppieren 221"/>
            <p:cNvGrpSpPr/>
            <p:nvPr/>
          </p:nvGrpSpPr>
          <p:grpSpPr>
            <a:xfrm>
              <a:off x="1762592" y="1151614"/>
              <a:ext cx="791368" cy="288000"/>
              <a:chOff x="1762592" y="1151614"/>
              <a:chExt cx="791368" cy="288000"/>
            </a:xfrm>
          </p:grpSpPr>
          <p:sp>
            <p:nvSpPr>
              <p:cNvPr id="247" name="Rechteck 246"/>
              <p:cNvSpPr/>
              <p:nvPr/>
            </p:nvSpPr>
            <p:spPr>
              <a:xfrm>
                <a:off x="1762592" y="1151614"/>
                <a:ext cx="791368"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de-CH"/>
              </a:p>
            </p:txBody>
          </p:sp>
          <p:sp>
            <p:nvSpPr>
              <p:cNvPr id="248" name="Textfeld 247"/>
              <p:cNvSpPr txBox="1"/>
              <p:nvPr/>
            </p:nvSpPr>
            <p:spPr>
              <a:xfrm>
                <a:off x="1880956" y="1206827"/>
                <a:ext cx="554639" cy="196977"/>
              </a:xfrm>
              <a:prstGeom prst="rect">
                <a:avLst/>
              </a:prstGeom>
              <a:noFill/>
            </p:spPr>
            <p:txBody>
              <a:bodyPr wrap="none" lIns="0" tIns="0" rIns="0" bIns="0" rtlCol="0" anchor="ctr" anchorCtr="0">
                <a:spAutoFit/>
              </a:bodyPr>
              <a:lstStyle/>
              <a:p>
                <a:pPr algn="ctr">
                  <a:lnSpc>
                    <a:spcPct val="80000"/>
                  </a:lnSpc>
                </a:pPr>
                <a:r>
                  <a:rPr lang="de-CH" sz="800" dirty="0">
                    <a:latin typeface="Arial" panose="020B0604020202020204" pitchFamily="34" charset="0"/>
                    <a:cs typeface="Arial" panose="020B0604020202020204" pitchFamily="34" charset="0"/>
                  </a:rPr>
                  <a:t>Oberkörper-</a:t>
                </a:r>
                <a:br>
                  <a:rPr lang="de-CH" sz="800" dirty="0">
                    <a:latin typeface="Arial" panose="020B0604020202020204" pitchFamily="34" charset="0"/>
                    <a:cs typeface="Arial" panose="020B0604020202020204" pitchFamily="34" charset="0"/>
                  </a:rPr>
                </a:br>
                <a:r>
                  <a:rPr lang="de-CH" sz="800" dirty="0" err="1">
                    <a:latin typeface="Arial" panose="020B0604020202020204" pitchFamily="34" charset="0"/>
                    <a:cs typeface="Arial" panose="020B0604020202020204" pitchFamily="34" charset="0"/>
                  </a:rPr>
                  <a:t>rotation</a:t>
                </a:r>
                <a:endParaRPr lang="de-CH" sz="800" dirty="0">
                  <a:latin typeface="Arial" panose="020B0604020202020204" pitchFamily="34" charset="0"/>
                  <a:cs typeface="Arial" panose="020B0604020202020204" pitchFamily="34" charset="0"/>
                </a:endParaRPr>
              </a:p>
            </p:txBody>
          </p:sp>
        </p:grpSp>
        <p:grpSp>
          <p:nvGrpSpPr>
            <p:cNvPr id="223" name="Gruppieren 222"/>
            <p:cNvGrpSpPr/>
            <p:nvPr/>
          </p:nvGrpSpPr>
          <p:grpSpPr>
            <a:xfrm>
              <a:off x="1764176" y="863844"/>
              <a:ext cx="791367" cy="288000"/>
              <a:chOff x="1764176" y="863844"/>
              <a:chExt cx="791367" cy="288000"/>
            </a:xfrm>
          </p:grpSpPr>
          <p:sp>
            <p:nvSpPr>
              <p:cNvPr id="245" name="Rechteck 244"/>
              <p:cNvSpPr/>
              <p:nvPr/>
            </p:nvSpPr>
            <p:spPr>
              <a:xfrm>
                <a:off x="1764176" y="863844"/>
                <a:ext cx="791367"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de-CH"/>
              </a:p>
            </p:txBody>
          </p:sp>
          <p:sp>
            <p:nvSpPr>
              <p:cNvPr id="246" name="Textfeld 245"/>
              <p:cNvSpPr txBox="1"/>
              <p:nvPr/>
            </p:nvSpPr>
            <p:spPr>
              <a:xfrm>
                <a:off x="1957098" y="919057"/>
                <a:ext cx="402353" cy="196977"/>
              </a:xfrm>
              <a:prstGeom prst="rect">
                <a:avLst/>
              </a:prstGeom>
              <a:noFill/>
            </p:spPr>
            <p:txBody>
              <a:bodyPr wrap="none" lIns="0" tIns="0" rIns="0" bIns="0" rtlCol="0" anchor="ctr" anchorCtr="0">
                <a:spAutoFit/>
              </a:bodyPr>
              <a:lstStyle/>
              <a:p>
                <a:pPr algn="ctr">
                  <a:lnSpc>
                    <a:spcPct val="80000"/>
                  </a:lnSpc>
                </a:pPr>
                <a:r>
                  <a:rPr lang="de-CH" sz="800" dirty="0">
                    <a:latin typeface="Arial" panose="020B0604020202020204" pitchFamily="34" charset="0"/>
                    <a:cs typeface="Arial" panose="020B0604020202020204" pitchFamily="34" charset="0"/>
                  </a:rPr>
                  <a:t>Ellbogen</a:t>
                </a:r>
                <a:br>
                  <a:rPr lang="de-CH" sz="800" dirty="0">
                    <a:latin typeface="Arial" panose="020B0604020202020204" pitchFamily="34" charset="0"/>
                    <a:cs typeface="Arial" panose="020B0604020202020204" pitchFamily="34" charset="0"/>
                  </a:rPr>
                </a:br>
                <a:r>
                  <a:rPr lang="de-CH" sz="800" dirty="0">
                    <a:latin typeface="Arial" panose="020B0604020202020204" pitchFamily="34" charset="0"/>
                    <a:cs typeface="Arial" panose="020B0604020202020204" pitchFamily="34" charset="0"/>
                  </a:rPr>
                  <a:t>beugen</a:t>
                </a:r>
              </a:p>
            </p:txBody>
          </p:sp>
        </p:grpSp>
        <p:grpSp>
          <p:nvGrpSpPr>
            <p:cNvPr id="224" name="Gruppieren 223"/>
            <p:cNvGrpSpPr/>
            <p:nvPr/>
          </p:nvGrpSpPr>
          <p:grpSpPr>
            <a:xfrm>
              <a:off x="1764178" y="576074"/>
              <a:ext cx="791368" cy="288000"/>
              <a:chOff x="1764178" y="576074"/>
              <a:chExt cx="791368" cy="288000"/>
            </a:xfrm>
          </p:grpSpPr>
          <p:sp>
            <p:nvSpPr>
              <p:cNvPr id="243" name="Rechteck 242"/>
              <p:cNvSpPr/>
              <p:nvPr/>
            </p:nvSpPr>
            <p:spPr>
              <a:xfrm>
                <a:off x="1764178" y="576074"/>
                <a:ext cx="791368"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de-CH"/>
              </a:p>
            </p:txBody>
          </p:sp>
          <p:sp>
            <p:nvSpPr>
              <p:cNvPr id="244" name="Textfeld 243"/>
              <p:cNvSpPr txBox="1"/>
              <p:nvPr/>
            </p:nvSpPr>
            <p:spPr>
              <a:xfrm>
                <a:off x="1985151" y="631287"/>
                <a:ext cx="346249" cy="196977"/>
              </a:xfrm>
              <a:prstGeom prst="rect">
                <a:avLst/>
              </a:prstGeom>
              <a:noFill/>
            </p:spPr>
            <p:txBody>
              <a:bodyPr wrap="none" lIns="0" tIns="0" rIns="0" bIns="0" rtlCol="0" anchor="ctr" anchorCtr="0">
                <a:spAutoFit/>
              </a:bodyPr>
              <a:lstStyle/>
              <a:p>
                <a:pPr algn="ctr">
                  <a:lnSpc>
                    <a:spcPct val="80000"/>
                  </a:lnSpc>
                </a:pPr>
                <a:r>
                  <a:rPr lang="de-CH" sz="800" dirty="0">
                    <a:latin typeface="Arial" panose="020B0604020202020204" pitchFamily="34" charset="0"/>
                    <a:cs typeface="Arial" panose="020B0604020202020204" pitchFamily="34" charset="0"/>
                  </a:rPr>
                  <a:t>Knie</a:t>
                </a:r>
                <a:br>
                  <a:rPr lang="de-CH" sz="800" dirty="0">
                    <a:latin typeface="Arial" panose="020B0604020202020204" pitchFamily="34" charset="0"/>
                    <a:cs typeface="Arial" panose="020B0604020202020204" pitchFamily="34" charset="0"/>
                  </a:rPr>
                </a:br>
                <a:r>
                  <a:rPr lang="de-CH" sz="800" dirty="0">
                    <a:latin typeface="Arial" panose="020B0604020202020204" pitchFamily="34" charset="0"/>
                    <a:cs typeface="Arial" panose="020B0604020202020204" pitchFamily="34" charset="0"/>
                  </a:rPr>
                  <a:t>beugen</a:t>
                </a:r>
              </a:p>
            </p:txBody>
          </p:sp>
        </p:grpSp>
        <p:grpSp>
          <p:nvGrpSpPr>
            <p:cNvPr id="225" name="Gruppieren 224"/>
            <p:cNvGrpSpPr/>
            <p:nvPr/>
          </p:nvGrpSpPr>
          <p:grpSpPr>
            <a:xfrm>
              <a:off x="1764178" y="288304"/>
              <a:ext cx="791368" cy="288000"/>
              <a:chOff x="1764178" y="288304"/>
              <a:chExt cx="791368" cy="288000"/>
            </a:xfrm>
          </p:grpSpPr>
          <p:sp>
            <p:nvSpPr>
              <p:cNvPr id="241" name="Rechteck 240"/>
              <p:cNvSpPr/>
              <p:nvPr/>
            </p:nvSpPr>
            <p:spPr>
              <a:xfrm>
                <a:off x="1764178" y="288304"/>
                <a:ext cx="791368"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de-CH"/>
              </a:p>
            </p:txBody>
          </p:sp>
          <p:sp>
            <p:nvSpPr>
              <p:cNvPr id="242" name="Textfeld 241"/>
              <p:cNvSpPr txBox="1"/>
              <p:nvPr/>
            </p:nvSpPr>
            <p:spPr>
              <a:xfrm>
                <a:off x="2034845" y="343517"/>
                <a:ext cx="246862" cy="196977"/>
              </a:xfrm>
              <a:prstGeom prst="rect">
                <a:avLst/>
              </a:prstGeom>
              <a:noFill/>
            </p:spPr>
            <p:txBody>
              <a:bodyPr wrap="none" lIns="0" tIns="0" rIns="0" bIns="0" rtlCol="0" anchor="ctr" anchorCtr="0">
                <a:spAutoFit/>
              </a:bodyPr>
              <a:lstStyle/>
              <a:p>
                <a:pPr algn="ctr">
                  <a:lnSpc>
                    <a:spcPct val="80000"/>
                  </a:lnSpc>
                </a:pPr>
                <a:r>
                  <a:rPr lang="de-CH" sz="800" dirty="0">
                    <a:latin typeface="Arial" panose="020B0604020202020204" pitchFamily="34" charset="0"/>
                    <a:cs typeface="Arial" panose="020B0604020202020204" pitchFamily="34" charset="0"/>
                  </a:rPr>
                  <a:t>Hüfte</a:t>
                </a:r>
                <a:br>
                  <a:rPr lang="de-CH" sz="800" dirty="0">
                    <a:latin typeface="Arial" panose="020B0604020202020204" pitchFamily="34" charset="0"/>
                    <a:cs typeface="Arial" panose="020B0604020202020204" pitchFamily="34" charset="0"/>
                  </a:rPr>
                </a:br>
                <a:r>
                  <a:rPr lang="de-CH" sz="800" dirty="0">
                    <a:latin typeface="Arial" panose="020B0604020202020204" pitchFamily="34" charset="0"/>
                    <a:cs typeface="Arial" panose="020B0604020202020204" pitchFamily="34" charset="0"/>
                  </a:rPr>
                  <a:t>vor</a:t>
                </a:r>
              </a:p>
            </p:txBody>
          </p:sp>
        </p:grpSp>
        <p:grpSp>
          <p:nvGrpSpPr>
            <p:cNvPr id="226" name="Gruppieren 225"/>
            <p:cNvGrpSpPr/>
            <p:nvPr/>
          </p:nvGrpSpPr>
          <p:grpSpPr>
            <a:xfrm>
              <a:off x="1762592" y="534"/>
              <a:ext cx="791368" cy="288000"/>
              <a:chOff x="1762592" y="534"/>
              <a:chExt cx="791368" cy="288000"/>
            </a:xfrm>
          </p:grpSpPr>
          <p:sp>
            <p:nvSpPr>
              <p:cNvPr id="239" name="Rechteck 238"/>
              <p:cNvSpPr/>
              <p:nvPr/>
            </p:nvSpPr>
            <p:spPr>
              <a:xfrm>
                <a:off x="1762592" y="534"/>
                <a:ext cx="791368"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de-CH"/>
              </a:p>
            </p:txBody>
          </p:sp>
          <p:sp>
            <p:nvSpPr>
              <p:cNvPr id="240" name="Textfeld 239"/>
              <p:cNvSpPr txBox="1"/>
              <p:nvPr/>
            </p:nvSpPr>
            <p:spPr>
              <a:xfrm>
                <a:off x="2003586" y="55747"/>
                <a:ext cx="309380" cy="196977"/>
              </a:xfrm>
              <a:prstGeom prst="rect">
                <a:avLst/>
              </a:prstGeom>
              <a:noFill/>
            </p:spPr>
            <p:txBody>
              <a:bodyPr wrap="none" lIns="0" tIns="0" rIns="0" bIns="0" rtlCol="0" anchor="ctr" anchorCtr="0">
                <a:spAutoFit/>
              </a:bodyPr>
              <a:lstStyle/>
              <a:p>
                <a:pPr algn="ctr">
                  <a:lnSpc>
                    <a:spcPct val="80000"/>
                  </a:lnSpc>
                </a:pPr>
                <a:r>
                  <a:rPr lang="de-CH" sz="800" dirty="0">
                    <a:latin typeface="Arial" panose="020B0604020202020204" pitchFamily="34" charset="0"/>
                    <a:cs typeface="Arial" panose="020B0604020202020204" pitchFamily="34" charset="0"/>
                  </a:rPr>
                  <a:t>Ball-</a:t>
                </a:r>
                <a:br>
                  <a:rPr lang="de-CH" sz="800" dirty="0">
                    <a:latin typeface="Arial" panose="020B0604020202020204" pitchFamily="34" charset="0"/>
                    <a:cs typeface="Arial" panose="020B0604020202020204" pitchFamily="34" charset="0"/>
                  </a:rPr>
                </a:br>
                <a:r>
                  <a:rPr lang="de-CH" sz="800" dirty="0" err="1">
                    <a:latin typeface="Arial" panose="020B0604020202020204" pitchFamily="34" charset="0"/>
                    <a:cs typeface="Arial" panose="020B0604020202020204" pitchFamily="34" charset="0"/>
                  </a:rPr>
                  <a:t>anwurf</a:t>
                </a:r>
                <a:endParaRPr lang="de-CH" sz="800" dirty="0">
                  <a:latin typeface="Arial" panose="020B0604020202020204" pitchFamily="34" charset="0"/>
                  <a:cs typeface="Arial" panose="020B0604020202020204" pitchFamily="34" charset="0"/>
                </a:endParaRPr>
              </a:p>
            </p:txBody>
          </p:sp>
        </p:grpSp>
        <p:grpSp>
          <p:nvGrpSpPr>
            <p:cNvPr id="227" name="Gruppieren 226"/>
            <p:cNvGrpSpPr/>
            <p:nvPr/>
          </p:nvGrpSpPr>
          <p:grpSpPr>
            <a:xfrm>
              <a:off x="1762592" y="1727154"/>
              <a:ext cx="791368" cy="288000"/>
              <a:chOff x="1762592" y="1727154"/>
              <a:chExt cx="791368" cy="288000"/>
            </a:xfrm>
          </p:grpSpPr>
          <p:sp>
            <p:nvSpPr>
              <p:cNvPr id="237" name="Rechteck 236"/>
              <p:cNvSpPr/>
              <p:nvPr/>
            </p:nvSpPr>
            <p:spPr>
              <a:xfrm>
                <a:off x="1762592" y="1727154"/>
                <a:ext cx="791368"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de-CH"/>
              </a:p>
            </p:txBody>
          </p:sp>
          <p:sp>
            <p:nvSpPr>
              <p:cNvPr id="238" name="Textfeld 237"/>
              <p:cNvSpPr txBox="1"/>
              <p:nvPr/>
            </p:nvSpPr>
            <p:spPr>
              <a:xfrm>
                <a:off x="1934657" y="1782367"/>
                <a:ext cx="447237" cy="196977"/>
              </a:xfrm>
              <a:prstGeom prst="rect">
                <a:avLst/>
              </a:prstGeom>
              <a:noFill/>
            </p:spPr>
            <p:txBody>
              <a:bodyPr wrap="none" lIns="0" tIns="0" rIns="0" bIns="0" rtlCol="0" anchor="ctr" anchorCtr="0">
                <a:spAutoFit/>
              </a:bodyPr>
              <a:lstStyle/>
              <a:p>
                <a:pPr algn="ctr">
                  <a:lnSpc>
                    <a:spcPct val="80000"/>
                  </a:lnSpc>
                </a:pPr>
                <a:r>
                  <a:rPr lang="de-CH" sz="800" dirty="0">
                    <a:latin typeface="Arial" panose="020B0604020202020204" pitchFamily="34" charset="0"/>
                    <a:cs typeface="Arial" panose="020B0604020202020204" pitchFamily="34" charset="0"/>
                  </a:rPr>
                  <a:t>Körper-</a:t>
                </a:r>
                <a:br>
                  <a:rPr lang="de-CH" sz="800" dirty="0">
                    <a:latin typeface="Arial" panose="020B0604020202020204" pitchFamily="34" charset="0"/>
                    <a:cs typeface="Arial" panose="020B0604020202020204" pitchFamily="34" charset="0"/>
                  </a:rPr>
                </a:br>
                <a:r>
                  <a:rPr lang="de-CH" sz="800" dirty="0" err="1">
                    <a:latin typeface="Arial" panose="020B0604020202020204" pitchFamily="34" charset="0"/>
                    <a:cs typeface="Arial" panose="020B0604020202020204" pitchFamily="34" charset="0"/>
                  </a:rPr>
                  <a:t>streckung</a:t>
                </a:r>
                <a:endParaRPr lang="de-CH" sz="800" dirty="0">
                  <a:latin typeface="Arial" panose="020B0604020202020204" pitchFamily="34" charset="0"/>
                  <a:cs typeface="Arial" panose="020B0604020202020204" pitchFamily="34" charset="0"/>
                </a:endParaRPr>
              </a:p>
            </p:txBody>
          </p:sp>
        </p:grpSp>
        <p:grpSp>
          <p:nvGrpSpPr>
            <p:cNvPr id="228" name="Gruppieren 227"/>
            <p:cNvGrpSpPr/>
            <p:nvPr/>
          </p:nvGrpSpPr>
          <p:grpSpPr>
            <a:xfrm>
              <a:off x="1762592" y="2014924"/>
              <a:ext cx="791368" cy="288000"/>
              <a:chOff x="1762592" y="2014924"/>
              <a:chExt cx="791368" cy="288000"/>
            </a:xfrm>
          </p:grpSpPr>
          <p:sp>
            <p:nvSpPr>
              <p:cNvPr id="235" name="Textfeld 234"/>
              <p:cNvSpPr txBox="1"/>
              <p:nvPr/>
            </p:nvSpPr>
            <p:spPr>
              <a:xfrm>
                <a:off x="2011601" y="2070137"/>
                <a:ext cx="293349" cy="196977"/>
              </a:xfrm>
              <a:prstGeom prst="rect">
                <a:avLst/>
              </a:prstGeom>
              <a:noFill/>
            </p:spPr>
            <p:txBody>
              <a:bodyPr wrap="none" lIns="0" tIns="0" rIns="0" bIns="0" rtlCol="0" anchor="ctr" anchorCtr="0">
                <a:spAutoFit/>
              </a:bodyPr>
              <a:lstStyle/>
              <a:p>
                <a:pPr algn="ctr">
                  <a:lnSpc>
                    <a:spcPct val="80000"/>
                  </a:lnSpc>
                </a:pPr>
                <a:r>
                  <a:rPr lang="de-CH" sz="800" dirty="0">
                    <a:latin typeface="Arial" panose="020B0604020202020204" pitchFamily="34" charset="0"/>
                    <a:cs typeface="Arial" panose="020B0604020202020204" pitchFamily="34" charset="0"/>
                  </a:rPr>
                  <a:t>Ball</a:t>
                </a:r>
                <a:br>
                  <a:rPr lang="de-CH" sz="800" dirty="0">
                    <a:latin typeface="Arial" panose="020B0604020202020204" pitchFamily="34" charset="0"/>
                    <a:cs typeface="Arial" panose="020B0604020202020204" pitchFamily="34" charset="0"/>
                  </a:rPr>
                </a:br>
                <a:r>
                  <a:rPr lang="de-CH" sz="800" dirty="0">
                    <a:latin typeface="Arial" panose="020B0604020202020204" pitchFamily="34" charset="0"/>
                    <a:cs typeface="Arial" panose="020B0604020202020204" pitchFamily="34" charset="0"/>
                  </a:rPr>
                  <a:t>treffen</a:t>
                </a:r>
              </a:p>
            </p:txBody>
          </p:sp>
          <p:sp>
            <p:nvSpPr>
              <p:cNvPr id="236" name="Rechteck 235"/>
              <p:cNvSpPr/>
              <p:nvPr/>
            </p:nvSpPr>
            <p:spPr>
              <a:xfrm>
                <a:off x="1762592" y="2014924"/>
                <a:ext cx="791368" cy="28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de-CH"/>
              </a:p>
            </p:txBody>
          </p:sp>
        </p:grpSp>
        <p:grpSp>
          <p:nvGrpSpPr>
            <p:cNvPr id="229" name="Gruppieren 228"/>
            <p:cNvGrpSpPr/>
            <p:nvPr/>
          </p:nvGrpSpPr>
          <p:grpSpPr>
            <a:xfrm>
              <a:off x="1762592" y="2302694"/>
              <a:ext cx="791368" cy="288000"/>
              <a:chOff x="1762592" y="2302694"/>
              <a:chExt cx="791368" cy="288000"/>
            </a:xfrm>
          </p:grpSpPr>
          <p:sp>
            <p:nvSpPr>
              <p:cNvPr id="233" name="Rechteck 232"/>
              <p:cNvSpPr/>
              <p:nvPr/>
            </p:nvSpPr>
            <p:spPr>
              <a:xfrm>
                <a:off x="1762592" y="2302694"/>
                <a:ext cx="791368"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de-CH"/>
              </a:p>
            </p:txBody>
          </p:sp>
          <p:sp>
            <p:nvSpPr>
              <p:cNvPr id="234" name="Textfeld 233"/>
              <p:cNvSpPr txBox="1"/>
              <p:nvPr/>
            </p:nvSpPr>
            <p:spPr>
              <a:xfrm>
                <a:off x="1882559" y="2357907"/>
                <a:ext cx="551433" cy="196977"/>
              </a:xfrm>
              <a:prstGeom prst="rect">
                <a:avLst/>
              </a:prstGeom>
              <a:noFill/>
            </p:spPr>
            <p:txBody>
              <a:bodyPr wrap="none" lIns="0" tIns="0" rIns="0" bIns="0" rtlCol="0" anchor="ctr" anchorCtr="0">
                <a:spAutoFit/>
              </a:bodyPr>
              <a:lstStyle/>
              <a:p>
                <a:pPr algn="ctr">
                  <a:lnSpc>
                    <a:spcPct val="80000"/>
                  </a:lnSpc>
                </a:pPr>
                <a:r>
                  <a:rPr lang="de-CH" sz="800" dirty="0">
                    <a:latin typeface="Arial" panose="020B0604020202020204" pitchFamily="34" charset="0"/>
                    <a:cs typeface="Arial" panose="020B0604020202020204" pitchFamily="34" charset="0"/>
                  </a:rPr>
                  <a:t>Handgelenk</a:t>
                </a:r>
                <a:br>
                  <a:rPr lang="de-CH" sz="800" dirty="0">
                    <a:latin typeface="Arial" panose="020B0604020202020204" pitchFamily="34" charset="0"/>
                    <a:cs typeface="Arial" panose="020B0604020202020204" pitchFamily="34" charset="0"/>
                  </a:rPr>
                </a:br>
                <a:r>
                  <a:rPr lang="de-CH" sz="800" dirty="0">
                    <a:latin typeface="Arial" panose="020B0604020202020204" pitchFamily="34" charset="0"/>
                    <a:cs typeface="Arial" panose="020B0604020202020204" pitchFamily="34" charset="0"/>
                  </a:rPr>
                  <a:t>abklappen</a:t>
                </a:r>
              </a:p>
            </p:txBody>
          </p:sp>
        </p:grpSp>
        <p:grpSp>
          <p:nvGrpSpPr>
            <p:cNvPr id="230" name="Gruppieren 229"/>
            <p:cNvGrpSpPr/>
            <p:nvPr/>
          </p:nvGrpSpPr>
          <p:grpSpPr>
            <a:xfrm>
              <a:off x="1764000" y="2590464"/>
              <a:ext cx="791367" cy="288000"/>
              <a:chOff x="1764000" y="2590464"/>
              <a:chExt cx="791367" cy="288000"/>
            </a:xfrm>
          </p:grpSpPr>
          <p:sp>
            <p:nvSpPr>
              <p:cNvPr id="231" name="Rechteck 230"/>
              <p:cNvSpPr/>
              <p:nvPr/>
            </p:nvSpPr>
            <p:spPr>
              <a:xfrm>
                <a:off x="1764000" y="2590464"/>
                <a:ext cx="791367"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de-CH"/>
              </a:p>
            </p:txBody>
          </p:sp>
          <p:sp>
            <p:nvSpPr>
              <p:cNvPr id="232" name="Textfeld 231"/>
              <p:cNvSpPr txBox="1"/>
              <p:nvPr/>
            </p:nvSpPr>
            <p:spPr>
              <a:xfrm>
                <a:off x="1897785" y="2645677"/>
                <a:ext cx="520976" cy="196977"/>
              </a:xfrm>
              <a:prstGeom prst="rect">
                <a:avLst/>
              </a:prstGeom>
              <a:noFill/>
            </p:spPr>
            <p:txBody>
              <a:bodyPr wrap="none" lIns="0" tIns="0" rIns="0" bIns="0" rtlCol="0" anchor="ctr" anchorCtr="0">
                <a:spAutoFit/>
              </a:bodyPr>
              <a:lstStyle/>
              <a:p>
                <a:pPr algn="ctr">
                  <a:lnSpc>
                    <a:spcPct val="80000"/>
                  </a:lnSpc>
                </a:pPr>
                <a:r>
                  <a:rPr lang="de-CH" sz="800" dirty="0">
                    <a:latin typeface="Arial" panose="020B0604020202020204" pitchFamily="34" charset="0"/>
                    <a:cs typeface="Arial" panose="020B0604020202020204" pitchFamily="34" charset="0"/>
                  </a:rPr>
                  <a:t>Oberkörper</a:t>
                </a:r>
                <a:br>
                  <a:rPr lang="de-CH" sz="800" dirty="0">
                    <a:latin typeface="Arial" panose="020B0604020202020204" pitchFamily="34" charset="0"/>
                    <a:cs typeface="Arial" panose="020B0604020202020204" pitchFamily="34" charset="0"/>
                  </a:rPr>
                </a:br>
                <a:r>
                  <a:rPr lang="de-CH" sz="800" dirty="0">
                    <a:latin typeface="Arial" panose="020B0604020202020204" pitchFamily="34" charset="0"/>
                    <a:cs typeface="Arial" panose="020B0604020202020204" pitchFamily="34" charset="0"/>
                  </a:rPr>
                  <a:t>vorbeugen</a:t>
                </a:r>
              </a:p>
            </p:txBody>
          </p:sp>
        </p:grpSp>
      </p:grpSp>
      <p:pic>
        <p:nvPicPr>
          <p:cNvPr id="94" name="Grafik 9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738153" y="360000"/>
            <a:ext cx="1116000" cy="1584000"/>
          </a:xfrm>
          <a:prstGeom prst="rect">
            <a:avLst/>
          </a:prstGeom>
        </p:spPr>
      </p:pic>
      <p:grpSp>
        <p:nvGrpSpPr>
          <p:cNvPr id="95" name="Gruppieren 94"/>
          <p:cNvGrpSpPr/>
          <p:nvPr/>
        </p:nvGrpSpPr>
        <p:grpSpPr>
          <a:xfrm rot="16200000">
            <a:off x="-2373750" y="2373750"/>
            <a:ext cx="5143500" cy="396000"/>
            <a:chOff x="720000" y="3600000"/>
            <a:chExt cx="4716000" cy="396000"/>
          </a:xfrm>
        </p:grpSpPr>
        <p:sp>
          <p:nvSpPr>
            <p:cNvPr id="96" name="Rechteck 95"/>
            <p:cNvSpPr/>
            <p:nvPr/>
          </p:nvSpPr>
          <p:spPr>
            <a:xfrm>
              <a:off x="720000" y="3600000"/>
              <a:ext cx="4716000" cy="3960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7" name="Rechteck 96"/>
            <p:cNvSpPr/>
            <p:nvPr/>
          </p:nvSpPr>
          <p:spPr>
            <a:xfrm>
              <a:off x="1584000" y="3600000"/>
              <a:ext cx="3852000" cy="369332"/>
            </a:xfrm>
            <a:prstGeom prst="rect">
              <a:avLst/>
            </a:prstGeom>
          </p:spPr>
          <p:txBody>
            <a:bodyPr wrap="square" lIns="72000" tIns="0" rIns="36000" bIns="0" anchor="ctr" anchorCtr="0">
              <a:spAutoFit/>
            </a:bodyPr>
            <a:lstStyle/>
            <a:p>
              <a:r>
                <a:rPr lang="de-CH" sz="600" dirty="0">
                  <a:solidFill>
                    <a:srgbClr val="404041"/>
                  </a:solidFill>
                  <a:latin typeface="Arial" panose="020B0604020202020204" pitchFamily="34" charset="0"/>
                  <a:cs typeface="Arial" panose="020B0604020202020204" pitchFamily="34" charset="0"/>
                </a:rPr>
                <a:t>Diese </a:t>
              </a:r>
              <a:r>
                <a:rPr lang="de-DE" sz="600" dirty="0">
                  <a:solidFill>
                    <a:srgbClr val="404041"/>
                  </a:solidFill>
                  <a:latin typeface="Arial" panose="020B0604020202020204" pitchFamily="34" charset="0"/>
                  <a:cs typeface="Arial" panose="020B0604020202020204" pitchFamily="34" charset="0"/>
                </a:rPr>
                <a:t>Abbildung darf nur unter der Bedingung für beliebige Zwecke genutzt (geteilt, bearbeitet, vervielfältigt, verbreitet, öffentlich zugänglich gemacht) werden, dass auf etwaige Veränderungen hingewiesen wird, dass eine Verbreitung unter denselben Lizenzbedingungen erfolgt und dass in folgender Weise Urheber- und Rechteangaben gemacht werden: </a:t>
              </a:r>
              <a:br>
                <a:rPr lang="de-DE" sz="600" dirty="0">
                  <a:solidFill>
                    <a:srgbClr val="404041"/>
                  </a:solidFill>
                  <a:latin typeface="Arial" panose="020B0604020202020204" pitchFamily="34" charset="0"/>
                  <a:cs typeface="Arial" panose="020B0604020202020204" pitchFamily="34" charset="0"/>
                </a:rPr>
              </a:br>
              <a:r>
                <a:rPr lang="de-DE" sz="600" b="1" dirty="0">
                  <a:solidFill>
                    <a:srgbClr val="404041"/>
                  </a:solidFill>
                  <a:latin typeface="Arial" panose="020B0604020202020204" pitchFamily="34" charset="0"/>
                  <a:cs typeface="Arial" panose="020B0604020202020204" pitchFamily="34" charset="0"/>
                </a:rPr>
                <a:t>Bild: Hossner &amp; </a:t>
              </a:r>
              <a:r>
                <a:rPr lang="de-DE" sz="600" b="1" dirty="0" err="1">
                  <a:solidFill>
                    <a:srgbClr val="404041"/>
                  </a:solidFill>
                  <a:latin typeface="Arial" panose="020B0604020202020204" pitchFamily="34" charset="0"/>
                  <a:cs typeface="Arial" panose="020B0604020202020204" pitchFamily="34" charset="0"/>
                </a:rPr>
                <a:t>Künzell</a:t>
              </a:r>
              <a:r>
                <a:rPr lang="de-DE" sz="600" b="1" dirty="0">
                  <a:solidFill>
                    <a:srgbClr val="404041"/>
                  </a:solidFill>
                  <a:latin typeface="Arial" panose="020B0604020202020204" pitchFamily="34" charset="0"/>
                  <a:cs typeface="Arial" panose="020B0604020202020204" pitchFamily="34" charset="0"/>
                </a:rPr>
                <a:t>, lizenziert unter CC BY-SA, Einführung in die Bewegungswissenschaft</a:t>
              </a:r>
              <a:endParaRPr lang="de-CH" sz="600" b="1" dirty="0">
                <a:solidFill>
                  <a:srgbClr val="404041"/>
                </a:solidFill>
                <a:latin typeface="Arial" panose="020B0604020202020204" pitchFamily="34" charset="0"/>
                <a:cs typeface="Arial" panose="020B0604020202020204" pitchFamily="34" charset="0"/>
              </a:endParaRPr>
            </a:p>
          </p:txBody>
        </p:sp>
        <p:pic>
          <p:nvPicPr>
            <p:cNvPr id="98" name="Grafik 97"/>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09514" y="3609529"/>
              <a:ext cx="767808" cy="358776"/>
            </a:xfrm>
            <a:prstGeom prst="rect">
              <a:avLst/>
            </a:prstGeom>
          </p:spPr>
        </p:pic>
      </p:grpSp>
    </p:spTree>
    <p:extLst>
      <p:ext uri="{BB962C8B-B14F-4D97-AF65-F5344CB8AC3E}">
        <p14:creationId xmlns:p14="http://schemas.microsoft.com/office/powerpoint/2010/main" val="3322673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5220000" y="360000"/>
            <a:ext cx="2401424" cy="1390568"/>
          </a:xfrm>
          <a:prstGeom prst="rect">
            <a:avLst/>
          </a:prstGeom>
          <a:noFill/>
        </p:spPr>
        <p:txBody>
          <a:bodyPr wrap="square" lIns="0" tIns="0" rIns="0" bIns="36000" rtlCol="0">
            <a:spAutoFit/>
          </a:bodyPr>
          <a:lstStyle/>
          <a:p>
            <a:pPr>
              <a:lnSpc>
                <a:spcPct val="110000"/>
              </a:lnSpc>
            </a:pPr>
            <a:r>
              <a:rPr lang="de-DE" sz="1000" dirty="0">
                <a:solidFill>
                  <a:srgbClr val="005C9F"/>
                </a:solidFill>
                <a:latin typeface="Arial" panose="020B0604020202020204" pitchFamily="34" charset="0"/>
                <a:cs typeface="Arial" panose="020B0604020202020204" pitchFamily="34" charset="0"/>
              </a:rPr>
              <a:t>Hossner, E.-J. &amp; </a:t>
            </a:r>
            <a:r>
              <a:rPr lang="de-DE" sz="1000" dirty="0" err="1">
                <a:solidFill>
                  <a:srgbClr val="005C9F"/>
                </a:solidFill>
                <a:latin typeface="Arial" panose="020B0604020202020204" pitchFamily="34" charset="0"/>
                <a:cs typeface="Arial" panose="020B0604020202020204" pitchFamily="34" charset="0"/>
              </a:rPr>
              <a:t>Künzell</a:t>
            </a:r>
            <a:r>
              <a:rPr lang="de-DE" sz="1000" dirty="0">
                <a:solidFill>
                  <a:srgbClr val="005C9F"/>
                </a:solidFill>
                <a:latin typeface="Arial" panose="020B0604020202020204" pitchFamily="34" charset="0"/>
                <a:cs typeface="Arial" panose="020B0604020202020204" pitchFamily="34" charset="0"/>
              </a:rPr>
              <a:t>, S. (2022).</a:t>
            </a:r>
          </a:p>
          <a:p>
            <a:pPr>
              <a:lnSpc>
                <a:spcPct val="110000"/>
              </a:lnSpc>
            </a:pPr>
            <a:r>
              <a:rPr lang="de-DE" sz="1000" i="1" dirty="0">
                <a:solidFill>
                  <a:srgbClr val="005C9F"/>
                </a:solidFill>
                <a:latin typeface="Arial" panose="020B0604020202020204" pitchFamily="34" charset="0"/>
                <a:cs typeface="Arial" panose="020B0604020202020204" pitchFamily="34" charset="0"/>
              </a:rPr>
              <a:t>Einführung in die Bewegungswissenschaft</a:t>
            </a:r>
            <a:r>
              <a:rPr lang="de-DE" sz="1000" dirty="0">
                <a:solidFill>
                  <a:srgbClr val="005C9F"/>
                </a:solidFill>
                <a:latin typeface="Arial" panose="020B0604020202020204" pitchFamily="34" charset="0"/>
                <a:cs typeface="Arial" panose="020B0604020202020204" pitchFamily="34" charset="0"/>
              </a:rPr>
              <a:t>.</a:t>
            </a:r>
          </a:p>
          <a:p>
            <a:pPr>
              <a:lnSpc>
                <a:spcPct val="110000"/>
              </a:lnSpc>
            </a:pPr>
            <a:r>
              <a:rPr lang="de-DE" sz="1000" dirty="0" err="1">
                <a:solidFill>
                  <a:srgbClr val="005C9F"/>
                </a:solidFill>
                <a:latin typeface="Arial" panose="020B0604020202020204" pitchFamily="34" charset="0"/>
                <a:cs typeface="Arial" panose="020B0604020202020204" pitchFamily="34" charset="0"/>
              </a:rPr>
              <a:t>Limpert</a:t>
            </a:r>
            <a:r>
              <a:rPr lang="de-DE" sz="1000" dirty="0">
                <a:solidFill>
                  <a:srgbClr val="005C9F"/>
                </a:solidFill>
                <a:latin typeface="Arial" panose="020B0604020202020204" pitchFamily="34" charset="0"/>
                <a:cs typeface="Arial" panose="020B0604020202020204" pitchFamily="34" charset="0"/>
              </a:rPr>
              <a:t>.</a:t>
            </a:r>
          </a:p>
          <a:p>
            <a:pPr>
              <a:lnSpc>
                <a:spcPct val="110000"/>
              </a:lnSpc>
            </a:pPr>
            <a:endParaRPr lang="de-DE" sz="1000" dirty="0">
              <a:solidFill>
                <a:srgbClr val="005C9F"/>
              </a:solidFill>
              <a:latin typeface="Arial" panose="020B0604020202020204" pitchFamily="34" charset="0"/>
              <a:cs typeface="Arial" panose="020B0604020202020204" pitchFamily="34" charset="0"/>
            </a:endParaRPr>
          </a:p>
          <a:p>
            <a:pPr>
              <a:lnSpc>
                <a:spcPct val="110000"/>
              </a:lnSpc>
            </a:pPr>
            <a:r>
              <a:rPr lang="de-DE" sz="1000" dirty="0">
                <a:solidFill>
                  <a:srgbClr val="005C9F"/>
                </a:solidFill>
                <a:latin typeface="Arial" panose="020B0604020202020204" pitchFamily="34" charset="0"/>
                <a:cs typeface="Arial" panose="020B0604020202020204" pitchFamily="34" charset="0"/>
              </a:rPr>
              <a:t>Kapitel 10:</a:t>
            </a:r>
          </a:p>
          <a:p>
            <a:pPr>
              <a:lnSpc>
                <a:spcPct val="110000"/>
              </a:lnSpc>
            </a:pPr>
            <a:r>
              <a:rPr lang="de-DE" sz="1000" dirty="0">
                <a:solidFill>
                  <a:srgbClr val="005C9F"/>
                </a:solidFill>
                <a:latin typeface="Arial" panose="020B0604020202020204" pitchFamily="34" charset="0"/>
                <a:cs typeface="Arial" panose="020B0604020202020204" pitchFamily="34" charset="0"/>
              </a:rPr>
              <a:t>Neulernen</a:t>
            </a:r>
          </a:p>
          <a:p>
            <a:pPr>
              <a:lnSpc>
                <a:spcPct val="110000"/>
              </a:lnSpc>
            </a:pPr>
            <a:r>
              <a:rPr lang="de-DE" sz="1000" dirty="0">
                <a:solidFill>
                  <a:srgbClr val="005C9F"/>
                </a:solidFill>
                <a:latin typeface="Arial" panose="020B0604020202020204" pitchFamily="34" charset="0"/>
                <a:cs typeface="Arial" panose="020B0604020202020204" pitchFamily="34" charset="0"/>
              </a:rPr>
              <a:t>Teil 10.1:</a:t>
            </a:r>
          </a:p>
          <a:p>
            <a:pPr>
              <a:lnSpc>
                <a:spcPct val="110000"/>
              </a:lnSpc>
            </a:pPr>
            <a:r>
              <a:rPr lang="de-CH" sz="1000" dirty="0">
                <a:solidFill>
                  <a:srgbClr val="005C9F"/>
                </a:solidFill>
                <a:latin typeface="Arial" panose="020B0604020202020204" pitchFamily="34" charset="0"/>
                <a:cs typeface="Arial" panose="020B0604020202020204" pitchFamily="34" charset="0"/>
              </a:rPr>
              <a:t>Bewegungsgrundmuster lernen</a:t>
            </a:r>
          </a:p>
        </p:txBody>
      </p:sp>
      <p:sp>
        <p:nvSpPr>
          <p:cNvPr id="15" name="Textfeld 14"/>
          <p:cNvSpPr txBox="1"/>
          <p:nvPr/>
        </p:nvSpPr>
        <p:spPr>
          <a:xfrm>
            <a:off x="5220000" y="2160000"/>
            <a:ext cx="3600000" cy="374906"/>
          </a:xfrm>
          <a:prstGeom prst="rect">
            <a:avLst/>
          </a:prstGeom>
          <a:noFill/>
        </p:spPr>
        <p:txBody>
          <a:bodyPr wrap="square" lIns="0" tIns="0" rIns="0" bIns="36000" rtlCol="0">
            <a:spAutoFit/>
          </a:bodyPr>
          <a:lstStyle/>
          <a:p>
            <a:pPr>
              <a:lnSpc>
                <a:spcPct val="110000"/>
              </a:lnSpc>
            </a:pPr>
            <a:r>
              <a:rPr lang="de-DE" sz="1000" b="1" dirty="0">
                <a:latin typeface="Arial" panose="020B0604020202020204" pitchFamily="34" charset="0"/>
                <a:cs typeface="Arial" panose="020B0604020202020204" pitchFamily="34" charset="0"/>
              </a:rPr>
              <a:t>Abbildung 10.1: Spielerisch-vorbereitende Übungen zur Wassergewöhnung </a:t>
            </a:r>
            <a:r>
              <a:rPr lang="de-DE" sz="1000" dirty="0">
                <a:latin typeface="Arial" panose="020B0604020202020204" pitchFamily="34" charset="0"/>
                <a:cs typeface="Arial" panose="020B0604020202020204" pitchFamily="34" charset="0"/>
              </a:rPr>
              <a:t>(S. 267)</a:t>
            </a:r>
          </a:p>
        </p:txBody>
      </p:sp>
      <p:sp>
        <p:nvSpPr>
          <p:cNvPr id="16" name="Textfeld 15"/>
          <p:cNvSpPr txBox="1"/>
          <p:nvPr/>
        </p:nvSpPr>
        <p:spPr>
          <a:xfrm>
            <a:off x="5220000" y="2667600"/>
            <a:ext cx="3600000" cy="307195"/>
          </a:xfrm>
          <a:prstGeom prst="rect">
            <a:avLst/>
          </a:prstGeom>
          <a:noFill/>
        </p:spPr>
        <p:txBody>
          <a:bodyPr wrap="square" lIns="0" tIns="0" rIns="0" bIns="36000" rtlCol="0">
            <a:spAutoFit/>
          </a:bodyPr>
          <a:lstStyle/>
          <a:p>
            <a:pPr>
              <a:lnSpc>
                <a:spcPct val="110000"/>
              </a:lnSpc>
            </a:pPr>
            <a:r>
              <a:rPr lang="de-CH" sz="800" dirty="0">
                <a:latin typeface="Arial" panose="020B0604020202020204" pitchFamily="34" charset="0"/>
                <a:cs typeface="Arial" panose="020B0604020202020204" pitchFamily="34" charset="0"/>
              </a:rPr>
              <a:t>Bildnachweis:</a:t>
            </a:r>
          </a:p>
          <a:p>
            <a:pPr>
              <a:lnSpc>
                <a:spcPct val="110000"/>
              </a:lnSpc>
            </a:pPr>
            <a:r>
              <a:rPr lang="de-DE" sz="800" dirty="0">
                <a:latin typeface="Arial" panose="020B0604020202020204" pitchFamily="34" charset="0"/>
                <a:cs typeface="Arial" panose="020B0604020202020204" pitchFamily="34" charset="0"/>
              </a:rPr>
              <a:t>Abb. 10.1 / Wasserspiele: Martin de </a:t>
            </a:r>
            <a:r>
              <a:rPr lang="de-DE" sz="800" dirty="0" err="1">
                <a:latin typeface="Arial" panose="020B0604020202020204" pitchFamily="34" charset="0"/>
                <a:cs typeface="Arial" panose="020B0604020202020204" pitchFamily="34" charset="0"/>
              </a:rPr>
              <a:t>Bruin</a:t>
            </a:r>
            <a:r>
              <a:rPr lang="de-DE" sz="800" dirty="0">
                <a:latin typeface="Arial" panose="020B0604020202020204" pitchFamily="34" charset="0"/>
                <a:cs typeface="Arial" panose="020B0604020202020204" pitchFamily="34" charset="0"/>
              </a:rPr>
              <a:t> (Universität Bern)</a:t>
            </a:r>
          </a:p>
        </p:txBody>
      </p:sp>
      <p:grpSp>
        <p:nvGrpSpPr>
          <p:cNvPr id="66" name="Gruppieren 65"/>
          <p:cNvGrpSpPr/>
          <p:nvPr/>
        </p:nvGrpSpPr>
        <p:grpSpPr>
          <a:xfrm>
            <a:off x="540000" y="360000"/>
            <a:ext cx="4320000" cy="2880001"/>
            <a:chOff x="0" y="-1"/>
            <a:chExt cx="4320000" cy="2880001"/>
          </a:xfrm>
        </p:grpSpPr>
        <p:pic>
          <p:nvPicPr>
            <p:cNvPr id="67" name="Grafik 66"/>
            <p:cNvPicPr>
              <a:picLocks/>
            </p:cNvPicPr>
            <p:nvPr/>
          </p:nvPicPr>
          <p:blipFill>
            <a:blip r:embed="rId2" cstate="print">
              <a:extLst>
                <a:ext uri="{28A0092B-C50C-407E-A947-70E740481C1C}">
                  <a14:useLocalDpi xmlns:a14="http://schemas.microsoft.com/office/drawing/2010/main"/>
                </a:ext>
              </a:extLst>
            </a:blip>
            <a:stretch>
              <a:fillRect/>
            </a:stretch>
          </p:blipFill>
          <p:spPr>
            <a:xfrm>
              <a:off x="0" y="1440000"/>
              <a:ext cx="2160000" cy="1440000"/>
            </a:xfrm>
            <a:prstGeom prst="rect">
              <a:avLst/>
            </a:prstGeom>
          </p:spPr>
        </p:pic>
        <p:pic>
          <p:nvPicPr>
            <p:cNvPr id="68" name="Grafik 67"/>
            <p:cNvPicPr>
              <a:picLocks/>
            </p:cNvPicPr>
            <p:nvPr/>
          </p:nvPicPr>
          <p:blipFill>
            <a:blip r:embed="rId3" cstate="print">
              <a:extLst>
                <a:ext uri="{28A0092B-C50C-407E-A947-70E740481C1C}">
                  <a14:useLocalDpi xmlns:a14="http://schemas.microsoft.com/office/drawing/2010/main"/>
                </a:ext>
              </a:extLst>
            </a:blip>
            <a:stretch>
              <a:fillRect/>
            </a:stretch>
          </p:blipFill>
          <p:spPr>
            <a:xfrm>
              <a:off x="0" y="-1"/>
              <a:ext cx="2160000" cy="1440000"/>
            </a:xfrm>
            <a:prstGeom prst="rect">
              <a:avLst/>
            </a:prstGeom>
          </p:spPr>
        </p:pic>
        <p:pic>
          <p:nvPicPr>
            <p:cNvPr id="69" name="Grafik 68"/>
            <p:cNvPicPr>
              <a:picLocks/>
            </p:cNvPicPr>
            <p:nvPr/>
          </p:nvPicPr>
          <p:blipFill>
            <a:blip r:embed="rId4" cstate="print">
              <a:extLst>
                <a:ext uri="{28A0092B-C50C-407E-A947-70E740481C1C}">
                  <a14:useLocalDpi xmlns:a14="http://schemas.microsoft.com/office/drawing/2010/main"/>
                </a:ext>
              </a:extLst>
            </a:blip>
            <a:stretch>
              <a:fillRect/>
            </a:stretch>
          </p:blipFill>
          <p:spPr>
            <a:xfrm>
              <a:off x="2158936" y="1440000"/>
              <a:ext cx="2160000" cy="1440000"/>
            </a:xfrm>
            <a:prstGeom prst="rect">
              <a:avLst/>
            </a:prstGeom>
          </p:spPr>
        </p:pic>
        <p:pic>
          <p:nvPicPr>
            <p:cNvPr id="70" name="Grafik 69"/>
            <p:cNvPicPr>
              <a:picLocks/>
            </p:cNvPicPr>
            <p:nvPr/>
          </p:nvPicPr>
          <p:blipFill>
            <a:blip r:embed="rId5" cstate="print">
              <a:extLst>
                <a:ext uri="{28A0092B-C50C-407E-A947-70E740481C1C}">
                  <a14:useLocalDpi xmlns:a14="http://schemas.microsoft.com/office/drawing/2010/main"/>
                </a:ext>
              </a:extLst>
            </a:blip>
            <a:stretch>
              <a:fillRect/>
            </a:stretch>
          </p:blipFill>
          <p:spPr>
            <a:xfrm>
              <a:off x="2160000" y="0"/>
              <a:ext cx="2160000" cy="1440000"/>
            </a:xfrm>
            <a:prstGeom prst="rect">
              <a:avLst/>
            </a:prstGeom>
          </p:spPr>
        </p:pic>
      </p:grpSp>
      <p:pic>
        <p:nvPicPr>
          <p:cNvPr id="11" name="Grafik 10"/>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738153" y="360000"/>
            <a:ext cx="1116000" cy="1584000"/>
          </a:xfrm>
          <a:prstGeom prst="rect">
            <a:avLst/>
          </a:prstGeom>
        </p:spPr>
      </p:pic>
      <p:grpSp>
        <p:nvGrpSpPr>
          <p:cNvPr id="12" name="Gruppieren 11"/>
          <p:cNvGrpSpPr/>
          <p:nvPr/>
        </p:nvGrpSpPr>
        <p:grpSpPr>
          <a:xfrm rot="16200000">
            <a:off x="-2373750" y="2373750"/>
            <a:ext cx="5143500" cy="396000"/>
            <a:chOff x="720000" y="3600000"/>
            <a:chExt cx="4716000" cy="396000"/>
          </a:xfrm>
        </p:grpSpPr>
        <p:sp>
          <p:nvSpPr>
            <p:cNvPr id="14" name="Rechteck 13"/>
            <p:cNvSpPr/>
            <p:nvPr/>
          </p:nvSpPr>
          <p:spPr>
            <a:xfrm>
              <a:off x="720000" y="3600000"/>
              <a:ext cx="4716000" cy="3960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Rechteck 16"/>
            <p:cNvSpPr/>
            <p:nvPr/>
          </p:nvSpPr>
          <p:spPr>
            <a:xfrm>
              <a:off x="1584000" y="3600000"/>
              <a:ext cx="3852000" cy="369332"/>
            </a:xfrm>
            <a:prstGeom prst="rect">
              <a:avLst/>
            </a:prstGeom>
          </p:spPr>
          <p:txBody>
            <a:bodyPr wrap="square" lIns="72000" tIns="0" rIns="36000" bIns="0" anchor="ctr" anchorCtr="0">
              <a:spAutoFit/>
            </a:bodyPr>
            <a:lstStyle/>
            <a:p>
              <a:r>
                <a:rPr lang="de-CH" sz="600" dirty="0">
                  <a:solidFill>
                    <a:srgbClr val="404041"/>
                  </a:solidFill>
                  <a:latin typeface="Arial" panose="020B0604020202020204" pitchFamily="34" charset="0"/>
                  <a:cs typeface="Arial" panose="020B0604020202020204" pitchFamily="34" charset="0"/>
                </a:rPr>
                <a:t>Diese </a:t>
              </a:r>
              <a:r>
                <a:rPr lang="de-DE" sz="600" dirty="0">
                  <a:solidFill>
                    <a:srgbClr val="404041"/>
                  </a:solidFill>
                  <a:latin typeface="Arial" panose="020B0604020202020204" pitchFamily="34" charset="0"/>
                  <a:cs typeface="Arial" panose="020B0604020202020204" pitchFamily="34" charset="0"/>
                </a:rPr>
                <a:t>Abbildung darf nur unter der Bedingung für beliebige Zwecke genutzt (geteilt, bearbeitet, vervielfältigt, verbreitet, öffentlich zugänglich gemacht) werden, dass auf etwaige Veränderungen hingewiesen wird, dass eine Verbreitung unter denselben Lizenzbedingungen erfolgt und dass in folgender Weise Urheber- und Rechteangaben gemacht werden: </a:t>
              </a:r>
              <a:br>
                <a:rPr lang="de-DE" sz="600" dirty="0">
                  <a:solidFill>
                    <a:srgbClr val="404041"/>
                  </a:solidFill>
                  <a:latin typeface="Arial" panose="020B0604020202020204" pitchFamily="34" charset="0"/>
                  <a:cs typeface="Arial" panose="020B0604020202020204" pitchFamily="34" charset="0"/>
                </a:rPr>
              </a:br>
              <a:r>
                <a:rPr lang="de-DE" sz="600" b="1" dirty="0">
                  <a:solidFill>
                    <a:srgbClr val="404041"/>
                  </a:solidFill>
                  <a:latin typeface="Arial" panose="020B0604020202020204" pitchFamily="34" charset="0"/>
                  <a:cs typeface="Arial" panose="020B0604020202020204" pitchFamily="34" charset="0"/>
                </a:rPr>
                <a:t>Bild: Hossner &amp; </a:t>
              </a:r>
              <a:r>
                <a:rPr lang="de-DE" sz="600" b="1" dirty="0" err="1">
                  <a:solidFill>
                    <a:srgbClr val="404041"/>
                  </a:solidFill>
                  <a:latin typeface="Arial" panose="020B0604020202020204" pitchFamily="34" charset="0"/>
                  <a:cs typeface="Arial" panose="020B0604020202020204" pitchFamily="34" charset="0"/>
                </a:rPr>
                <a:t>Künzell</a:t>
              </a:r>
              <a:r>
                <a:rPr lang="de-DE" sz="600" b="1" dirty="0">
                  <a:solidFill>
                    <a:srgbClr val="404041"/>
                  </a:solidFill>
                  <a:latin typeface="Arial" panose="020B0604020202020204" pitchFamily="34" charset="0"/>
                  <a:cs typeface="Arial" panose="020B0604020202020204" pitchFamily="34" charset="0"/>
                </a:rPr>
                <a:t>, lizenziert unter CC BY-SA, Einführung in die Bewegungswissenschaft</a:t>
              </a:r>
              <a:endParaRPr lang="de-CH" sz="600" b="1" dirty="0">
                <a:solidFill>
                  <a:srgbClr val="404041"/>
                </a:solidFill>
                <a:latin typeface="Arial" panose="020B0604020202020204" pitchFamily="34" charset="0"/>
                <a:cs typeface="Arial" panose="020B0604020202020204" pitchFamily="34" charset="0"/>
              </a:endParaRPr>
            </a:p>
          </p:txBody>
        </p:sp>
        <p:pic>
          <p:nvPicPr>
            <p:cNvPr id="18" name="Grafik 17"/>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09514" y="3609529"/>
              <a:ext cx="767808" cy="358776"/>
            </a:xfrm>
            <a:prstGeom prst="rect">
              <a:avLst/>
            </a:prstGeom>
          </p:spPr>
        </p:pic>
      </p:grpSp>
    </p:spTree>
    <p:extLst>
      <p:ext uri="{BB962C8B-B14F-4D97-AF65-F5344CB8AC3E}">
        <p14:creationId xmlns:p14="http://schemas.microsoft.com/office/powerpoint/2010/main" val="3830940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5220000" y="360000"/>
            <a:ext cx="2401424" cy="1390568"/>
          </a:xfrm>
          <a:prstGeom prst="rect">
            <a:avLst/>
          </a:prstGeom>
          <a:noFill/>
        </p:spPr>
        <p:txBody>
          <a:bodyPr wrap="square" lIns="0" tIns="0" rIns="0" bIns="36000" rtlCol="0">
            <a:spAutoFit/>
          </a:bodyPr>
          <a:lstStyle/>
          <a:p>
            <a:pPr>
              <a:lnSpc>
                <a:spcPct val="110000"/>
              </a:lnSpc>
            </a:pPr>
            <a:r>
              <a:rPr lang="de-DE" sz="1000" dirty="0">
                <a:solidFill>
                  <a:srgbClr val="005C9F"/>
                </a:solidFill>
                <a:latin typeface="Arial" panose="020B0604020202020204" pitchFamily="34" charset="0"/>
                <a:cs typeface="Arial" panose="020B0604020202020204" pitchFamily="34" charset="0"/>
              </a:rPr>
              <a:t>Hossner, E.-J. &amp; </a:t>
            </a:r>
            <a:r>
              <a:rPr lang="de-DE" sz="1000" dirty="0" err="1">
                <a:solidFill>
                  <a:srgbClr val="005C9F"/>
                </a:solidFill>
                <a:latin typeface="Arial" panose="020B0604020202020204" pitchFamily="34" charset="0"/>
                <a:cs typeface="Arial" panose="020B0604020202020204" pitchFamily="34" charset="0"/>
              </a:rPr>
              <a:t>Künzell</a:t>
            </a:r>
            <a:r>
              <a:rPr lang="de-DE" sz="1000" dirty="0">
                <a:solidFill>
                  <a:srgbClr val="005C9F"/>
                </a:solidFill>
                <a:latin typeface="Arial" panose="020B0604020202020204" pitchFamily="34" charset="0"/>
                <a:cs typeface="Arial" panose="020B0604020202020204" pitchFamily="34" charset="0"/>
              </a:rPr>
              <a:t>, S. (2022).</a:t>
            </a:r>
          </a:p>
          <a:p>
            <a:pPr>
              <a:lnSpc>
                <a:spcPct val="110000"/>
              </a:lnSpc>
            </a:pPr>
            <a:r>
              <a:rPr lang="de-DE" sz="1000" i="1" dirty="0">
                <a:solidFill>
                  <a:srgbClr val="005C9F"/>
                </a:solidFill>
                <a:latin typeface="Arial" panose="020B0604020202020204" pitchFamily="34" charset="0"/>
                <a:cs typeface="Arial" panose="020B0604020202020204" pitchFamily="34" charset="0"/>
              </a:rPr>
              <a:t>Einführung in die Bewegungswissenschaft</a:t>
            </a:r>
            <a:r>
              <a:rPr lang="de-DE" sz="1000" dirty="0">
                <a:solidFill>
                  <a:srgbClr val="005C9F"/>
                </a:solidFill>
                <a:latin typeface="Arial" panose="020B0604020202020204" pitchFamily="34" charset="0"/>
                <a:cs typeface="Arial" panose="020B0604020202020204" pitchFamily="34" charset="0"/>
              </a:rPr>
              <a:t>.</a:t>
            </a:r>
          </a:p>
          <a:p>
            <a:pPr>
              <a:lnSpc>
                <a:spcPct val="110000"/>
              </a:lnSpc>
            </a:pPr>
            <a:r>
              <a:rPr lang="de-DE" sz="1000" dirty="0" err="1">
                <a:solidFill>
                  <a:srgbClr val="005C9F"/>
                </a:solidFill>
                <a:latin typeface="Arial" panose="020B0604020202020204" pitchFamily="34" charset="0"/>
                <a:cs typeface="Arial" panose="020B0604020202020204" pitchFamily="34" charset="0"/>
              </a:rPr>
              <a:t>Limpert</a:t>
            </a:r>
            <a:r>
              <a:rPr lang="de-DE" sz="1000" dirty="0">
                <a:solidFill>
                  <a:srgbClr val="005C9F"/>
                </a:solidFill>
                <a:latin typeface="Arial" panose="020B0604020202020204" pitchFamily="34" charset="0"/>
                <a:cs typeface="Arial" panose="020B0604020202020204" pitchFamily="34" charset="0"/>
              </a:rPr>
              <a:t>.</a:t>
            </a:r>
          </a:p>
          <a:p>
            <a:pPr>
              <a:lnSpc>
                <a:spcPct val="110000"/>
              </a:lnSpc>
            </a:pPr>
            <a:endParaRPr lang="de-DE" sz="1000" dirty="0">
              <a:solidFill>
                <a:srgbClr val="005C9F"/>
              </a:solidFill>
              <a:latin typeface="Arial" panose="020B0604020202020204" pitchFamily="34" charset="0"/>
              <a:cs typeface="Arial" panose="020B0604020202020204" pitchFamily="34" charset="0"/>
            </a:endParaRPr>
          </a:p>
          <a:p>
            <a:pPr>
              <a:lnSpc>
                <a:spcPct val="110000"/>
              </a:lnSpc>
            </a:pPr>
            <a:r>
              <a:rPr lang="de-DE" sz="1000" dirty="0">
                <a:solidFill>
                  <a:srgbClr val="005C9F"/>
                </a:solidFill>
                <a:latin typeface="Arial" panose="020B0604020202020204" pitchFamily="34" charset="0"/>
                <a:cs typeface="Arial" panose="020B0604020202020204" pitchFamily="34" charset="0"/>
              </a:rPr>
              <a:t>Kapitel 10:</a:t>
            </a:r>
          </a:p>
          <a:p>
            <a:pPr>
              <a:lnSpc>
                <a:spcPct val="110000"/>
              </a:lnSpc>
            </a:pPr>
            <a:r>
              <a:rPr lang="de-DE" sz="1000" dirty="0">
                <a:solidFill>
                  <a:srgbClr val="005C9F"/>
                </a:solidFill>
                <a:latin typeface="Arial" panose="020B0604020202020204" pitchFamily="34" charset="0"/>
                <a:cs typeface="Arial" panose="020B0604020202020204" pitchFamily="34" charset="0"/>
              </a:rPr>
              <a:t>Neulernen</a:t>
            </a:r>
          </a:p>
          <a:p>
            <a:pPr>
              <a:lnSpc>
                <a:spcPct val="110000"/>
              </a:lnSpc>
            </a:pPr>
            <a:r>
              <a:rPr lang="de-DE" sz="1000" dirty="0">
                <a:solidFill>
                  <a:srgbClr val="005C9F"/>
                </a:solidFill>
                <a:latin typeface="Arial" panose="020B0604020202020204" pitchFamily="34" charset="0"/>
                <a:cs typeface="Arial" panose="020B0604020202020204" pitchFamily="34" charset="0"/>
              </a:rPr>
              <a:t>Teil 10.1:</a:t>
            </a:r>
          </a:p>
          <a:p>
            <a:pPr>
              <a:lnSpc>
                <a:spcPct val="110000"/>
              </a:lnSpc>
            </a:pPr>
            <a:r>
              <a:rPr lang="de-CH" sz="1000" dirty="0">
                <a:solidFill>
                  <a:srgbClr val="005C9F"/>
                </a:solidFill>
                <a:latin typeface="Arial" panose="020B0604020202020204" pitchFamily="34" charset="0"/>
                <a:cs typeface="Arial" panose="020B0604020202020204" pitchFamily="34" charset="0"/>
              </a:rPr>
              <a:t>Bewegungsgrundmuster lernen</a:t>
            </a:r>
          </a:p>
        </p:txBody>
      </p:sp>
      <p:sp>
        <p:nvSpPr>
          <p:cNvPr id="15" name="Textfeld 14"/>
          <p:cNvSpPr txBox="1"/>
          <p:nvPr/>
        </p:nvSpPr>
        <p:spPr>
          <a:xfrm>
            <a:off x="5220000" y="2160000"/>
            <a:ext cx="3600000" cy="713460"/>
          </a:xfrm>
          <a:prstGeom prst="rect">
            <a:avLst/>
          </a:prstGeom>
          <a:noFill/>
        </p:spPr>
        <p:txBody>
          <a:bodyPr wrap="square" lIns="0" tIns="0" rIns="0" bIns="36000" rtlCol="0">
            <a:spAutoFit/>
          </a:bodyPr>
          <a:lstStyle/>
          <a:p>
            <a:pPr>
              <a:lnSpc>
                <a:spcPct val="110000"/>
              </a:lnSpc>
            </a:pPr>
            <a:r>
              <a:rPr lang="de-DE" sz="1000" b="1" dirty="0">
                <a:latin typeface="Arial" panose="020B0604020202020204" pitchFamily="34" charset="0"/>
                <a:cs typeface="Arial" panose="020B0604020202020204" pitchFamily="34" charset="0"/>
              </a:rPr>
              <a:t>Abbildung 10.2: Serielle Übungsreihe nach dem Prinzip der Aufgliederung in funktionale Teilaktionen zur Rollwende in der Reihung von vorne nach hinten (links) oder von hinten nach vorne (rechts) </a:t>
            </a:r>
            <a:r>
              <a:rPr lang="de-DE" sz="1000" dirty="0">
                <a:latin typeface="Arial" panose="020B0604020202020204" pitchFamily="34" charset="0"/>
                <a:cs typeface="Arial" panose="020B0604020202020204" pitchFamily="34" charset="0"/>
              </a:rPr>
              <a:t>(S. 271)</a:t>
            </a:r>
          </a:p>
        </p:txBody>
      </p:sp>
      <p:sp>
        <p:nvSpPr>
          <p:cNvPr id="16" name="Textfeld 15"/>
          <p:cNvSpPr txBox="1"/>
          <p:nvPr/>
        </p:nvSpPr>
        <p:spPr>
          <a:xfrm>
            <a:off x="5220000" y="3006000"/>
            <a:ext cx="3600000" cy="307195"/>
          </a:xfrm>
          <a:prstGeom prst="rect">
            <a:avLst/>
          </a:prstGeom>
          <a:noFill/>
        </p:spPr>
        <p:txBody>
          <a:bodyPr wrap="square" lIns="0" tIns="0" rIns="0" bIns="36000" rtlCol="0">
            <a:spAutoFit/>
          </a:bodyPr>
          <a:lstStyle/>
          <a:p>
            <a:pPr>
              <a:lnSpc>
                <a:spcPct val="110000"/>
              </a:lnSpc>
            </a:pPr>
            <a:r>
              <a:rPr lang="de-CH" sz="800" dirty="0">
                <a:latin typeface="Arial" panose="020B0604020202020204" pitchFamily="34" charset="0"/>
                <a:cs typeface="Arial" panose="020B0604020202020204" pitchFamily="34" charset="0"/>
              </a:rPr>
              <a:t>Bildnachweis:</a:t>
            </a:r>
          </a:p>
          <a:p>
            <a:pPr>
              <a:lnSpc>
                <a:spcPct val="110000"/>
              </a:lnSpc>
            </a:pPr>
            <a:r>
              <a:rPr lang="de-DE" sz="800" dirty="0">
                <a:latin typeface="Arial" panose="020B0604020202020204" pitchFamily="34" charset="0"/>
                <a:cs typeface="Arial" panose="020B0604020202020204" pitchFamily="34" charset="0"/>
              </a:rPr>
              <a:t>Abb. 10.2 / Rollwenden-Bildreihe: Martin de </a:t>
            </a:r>
            <a:r>
              <a:rPr lang="de-DE" sz="800" dirty="0" err="1">
                <a:latin typeface="Arial" panose="020B0604020202020204" pitchFamily="34" charset="0"/>
                <a:cs typeface="Arial" panose="020B0604020202020204" pitchFamily="34" charset="0"/>
              </a:rPr>
              <a:t>Bruin</a:t>
            </a:r>
            <a:r>
              <a:rPr lang="de-DE" sz="800" dirty="0">
                <a:latin typeface="Arial" panose="020B0604020202020204" pitchFamily="34" charset="0"/>
                <a:cs typeface="Arial" panose="020B0604020202020204" pitchFamily="34" charset="0"/>
              </a:rPr>
              <a:t> (Universität Bern)</a:t>
            </a:r>
          </a:p>
        </p:txBody>
      </p:sp>
      <p:grpSp>
        <p:nvGrpSpPr>
          <p:cNvPr id="40" name="Gruppieren 39"/>
          <p:cNvGrpSpPr/>
          <p:nvPr/>
        </p:nvGrpSpPr>
        <p:grpSpPr>
          <a:xfrm>
            <a:off x="540000" y="360000"/>
            <a:ext cx="4320000" cy="3960000"/>
            <a:chOff x="0" y="0"/>
            <a:chExt cx="4320000" cy="3960000"/>
          </a:xfrm>
        </p:grpSpPr>
        <p:sp>
          <p:nvSpPr>
            <p:cNvPr id="41" name="Rechteck 40"/>
            <p:cNvSpPr/>
            <p:nvPr/>
          </p:nvSpPr>
          <p:spPr>
            <a:xfrm>
              <a:off x="0" y="0"/>
              <a:ext cx="4320000" cy="3960000"/>
            </a:xfrm>
            <a:prstGeom prst="rect">
              <a:avLst/>
            </a:prstGeom>
            <a:solidFill>
              <a:srgbClr val="EDF0F8"/>
            </a:solidFill>
            <a:ln w="31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42" name="Gruppieren 41"/>
            <p:cNvGrpSpPr/>
            <p:nvPr/>
          </p:nvGrpSpPr>
          <p:grpSpPr>
            <a:xfrm>
              <a:off x="70574" y="72000"/>
              <a:ext cx="4145021" cy="3816000"/>
              <a:chOff x="1690574" y="1440000"/>
              <a:chExt cx="4145021" cy="3816000"/>
            </a:xfrm>
          </p:grpSpPr>
          <p:pic>
            <p:nvPicPr>
              <p:cNvPr id="49" name="Grafik 48"/>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916000" y="1440000"/>
                <a:ext cx="1728000" cy="576000"/>
              </a:xfrm>
              <a:prstGeom prst="rect">
                <a:avLst/>
              </a:prstGeom>
            </p:spPr>
          </p:pic>
          <p:pic>
            <p:nvPicPr>
              <p:cNvPr id="50" name="Grafik 49"/>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916000" y="2088000"/>
                <a:ext cx="1728000" cy="576000"/>
              </a:xfrm>
              <a:prstGeom prst="rect">
                <a:avLst/>
              </a:prstGeom>
            </p:spPr>
          </p:pic>
          <p:pic>
            <p:nvPicPr>
              <p:cNvPr id="51" name="Grafik 50"/>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916000" y="2736000"/>
                <a:ext cx="1728000" cy="576000"/>
              </a:xfrm>
              <a:prstGeom prst="rect">
                <a:avLst/>
              </a:prstGeom>
            </p:spPr>
          </p:pic>
          <p:pic>
            <p:nvPicPr>
              <p:cNvPr id="52" name="Grafik 51"/>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916000" y="3384000"/>
                <a:ext cx="1728000" cy="576000"/>
              </a:xfrm>
              <a:prstGeom prst="rect">
                <a:avLst/>
              </a:prstGeom>
            </p:spPr>
          </p:pic>
          <p:pic>
            <p:nvPicPr>
              <p:cNvPr id="53" name="Grafik 52"/>
              <p:cNvPicPr>
                <a:picLocks noChangeAspect="1"/>
              </p:cNvPicPr>
              <p:nvPr/>
            </p:nvPicPr>
            <p:blipFill rotWithShape="1">
              <a:blip r:embed="rId10" cstate="print">
                <a:extLst>
                  <a:ext uri="{BEBA8EAE-BF5A-486C-A8C5-ECC9F3942E4B}">
                    <a14:imgProps xmlns:a14="http://schemas.microsoft.com/office/drawing/2010/main">
                      <a14:imgLayer r:embed="rId11">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916000" y="4032000"/>
                <a:ext cx="1728000" cy="576000"/>
              </a:xfrm>
              <a:prstGeom prst="rect">
                <a:avLst/>
              </a:prstGeom>
            </p:spPr>
          </p:pic>
          <p:pic>
            <p:nvPicPr>
              <p:cNvPr id="54" name="Grafik 53"/>
              <p:cNvPicPr>
                <a:picLocks noChangeAspect="1"/>
              </p:cNvPicPr>
              <p:nvPr/>
            </p:nvPicPr>
            <p:blipFill rotWithShape="1">
              <a:blip r:embed="rId12" cstate="print">
                <a:extLst>
                  <a:ext uri="{BEBA8EAE-BF5A-486C-A8C5-ECC9F3942E4B}">
                    <a14:imgProps xmlns:a14="http://schemas.microsoft.com/office/drawing/2010/main">
                      <a14:imgLayer r:embed="rId13">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916000" y="4680000"/>
                <a:ext cx="1728000" cy="576000"/>
              </a:xfrm>
              <a:prstGeom prst="rect">
                <a:avLst/>
              </a:prstGeom>
            </p:spPr>
          </p:pic>
          <p:sp>
            <p:nvSpPr>
              <p:cNvPr id="55" name="Geschweifte Klammer links 54"/>
              <p:cNvSpPr/>
              <p:nvPr/>
            </p:nvSpPr>
            <p:spPr>
              <a:xfrm>
                <a:off x="2628000" y="1440000"/>
                <a:ext cx="252000" cy="122396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56" name="Geschweifte Klammer links 55"/>
              <p:cNvSpPr/>
              <p:nvPr/>
            </p:nvSpPr>
            <p:spPr>
              <a:xfrm>
                <a:off x="2268000" y="1440000"/>
                <a:ext cx="216000" cy="25200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57" name="Geschweifte Klammer links 56"/>
              <p:cNvSpPr/>
              <p:nvPr/>
            </p:nvSpPr>
            <p:spPr>
              <a:xfrm>
                <a:off x="1908000" y="1440000"/>
                <a:ext cx="216000" cy="38160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58" name="Geschweifte Klammer links 57"/>
              <p:cNvSpPr/>
              <p:nvPr/>
            </p:nvSpPr>
            <p:spPr>
              <a:xfrm rot="10800000">
                <a:off x="4680000" y="4032038"/>
                <a:ext cx="252000" cy="122396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59" name="Geschweifte Klammer links 58"/>
              <p:cNvSpPr/>
              <p:nvPr/>
            </p:nvSpPr>
            <p:spPr>
              <a:xfrm rot="10800000">
                <a:off x="5040000" y="2736000"/>
                <a:ext cx="216000" cy="25200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60" name="Geschweifte Klammer links 59"/>
              <p:cNvSpPr/>
              <p:nvPr/>
            </p:nvSpPr>
            <p:spPr>
              <a:xfrm rot="10800000">
                <a:off x="5400000" y="1440000"/>
                <a:ext cx="216000" cy="38160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61" name="Textfeld 60"/>
              <p:cNvSpPr txBox="1"/>
              <p:nvPr/>
            </p:nvSpPr>
            <p:spPr>
              <a:xfrm rot="16200000">
                <a:off x="2116800" y="1940400"/>
                <a:ext cx="872355" cy="246221"/>
              </a:xfrm>
              <a:prstGeom prst="rect">
                <a:avLst/>
              </a:prstGeom>
              <a:solidFill>
                <a:srgbClr val="EDF0F8"/>
              </a:solidFill>
            </p:spPr>
            <p:txBody>
              <a:bodyPr wrap="none" rtlCol="0">
                <a:spAutoFit/>
              </a:bodyPr>
              <a:lstStyle/>
              <a:p>
                <a:pPr algn="ctr"/>
                <a:r>
                  <a:rPr lang="de-CH" sz="1000" dirty="0">
                    <a:latin typeface="Arial" panose="020B0604020202020204" pitchFamily="34" charset="0"/>
                    <a:cs typeface="Arial" panose="020B0604020202020204" pitchFamily="34" charset="0"/>
                  </a:rPr>
                  <a:t>Übung 1 (A)</a:t>
                </a:r>
              </a:p>
            </p:txBody>
          </p:sp>
          <p:sp>
            <p:nvSpPr>
              <p:cNvPr id="62" name="Textfeld 61"/>
              <p:cNvSpPr txBox="1"/>
              <p:nvPr/>
            </p:nvSpPr>
            <p:spPr>
              <a:xfrm rot="16200000">
                <a:off x="1663200" y="2575141"/>
                <a:ext cx="1032655" cy="246221"/>
              </a:xfrm>
              <a:prstGeom prst="rect">
                <a:avLst/>
              </a:prstGeom>
              <a:solidFill>
                <a:srgbClr val="EDF0F8"/>
              </a:solidFill>
            </p:spPr>
            <p:txBody>
              <a:bodyPr wrap="none" rtlCol="0">
                <a:spAutoFit/>
              </a:bodyPr>
              <a:lstStyle/>
              <a:p>
                <a:pPr algn="ctr"/>
                <a:r>
                  <a:rPr lang="de-CH" sz="1000" dirty="0">
                    <a:latin typeface="Arial" panose="020B0604020202020204" pitchFamily="34" charset="0"/>
                    <a:cs typeface="Arial" panose="020B0604020202020204" pitchFamily="34" charset="0"/>
                  </a:rPr>
                  <a:t>Übung 2 (A+B)</a:t>
                </a:r>
              </a:p>
            </p:txBody>
          </p:sp>
          <p:sp>
            <p:nvSpPr>
              <p:cNvPr id="63" name="Textfeld 62"/>
              <p:cNvSpPr txBox="1"/>
              <p:nvPr/>
            </p:nvSpPr>
            <p:spPr>
              <a:xfrm rot="16200000">
                <a:off x="1213200" y="3220987"/>
                <a:ext cx="1200970" cy="246221"/>
              </a:xfrm>
              <a:prstGeom prst="rect">
                <a:avLst/>
              </a:prstGeom>
              <a:solidFill>
                <a:srgbClr val="EDF0F8"/>
              </a:solidFill>
            </p:spPr>
            <p:txBody>
              <a:bodyPr wrap="none" rtlCol="0">
                <a:spAutoFit/>
              </a:bodyPr>
              <a:lstStyle/>
              <a:p>
                <a:pPr algn="ctr"/>
                <a:r>
                  <a:rPr lang="de-CH" sz="1000" dirty="0">
                    <a:latin typeface="Arial" panose="020B0604020202020204" pitchFamily="34" charset="0"/>
                    <a:cs typeface="Arial" panose="020B0604020202020204" pitchFamily="34" charset="0"/>
                  </a:rPr>
                  <a:t>Übung 3 (A+B+C)</a:t>
                </a:r>
              </a:p>
            </p:txBody>
          </p:sp>
          <p:sp>
            <p:nvSpPr>
              <p:cNvPr id="64" name="Textfeld 63"/>
              <p:cNvSpPr txBox="1"/>
              <p:nvPr/>
            </p:nvSpPr>
            <p:spPr>
              <a:xfrm rot="5400000">
                <a:off x="4536000" y="4509498"/>
                <a:ext cx="921308" cy="246221"/>
              </a:xfrm>
              <a:prstGeom prst="rect">
                <a:avLst/>
              </a:prstGeom>
              <a:solidFill>
                <a:srgbClr val="EDF0F8"/>
              </a:solidFill>
            </p:spPr>
            <p:txBody>
              <a:bodyPr wrap="square" rtlCol="0">
                <a:spAutoFit/>
              </a:bodyPr>
              <a:lstStyle/>
              <a:p>
                <a:pPr algn="ctr"/>
                <a:r>
                  <a:rPr lang="de-CH" sz="1000" dirty="0">
                    <a:latin typeface="Arial" panose="020B0604020202020204" pitchFamily="34" charset="0"/>
                    <a:cs typeface="Arial" panose="020B0604020202020204" pitchFamily="34" charset="0"/>
                  </a:rPr>
                  <a:t>Übung 1 (C)</a:t>
                </a:r>
              </a:p>
            </p:txBody>
          </p:sp>
          <p:sp>
            <p:nvSpPr>
              <p:cNvPr id="65" name="Textfeld 64"/>
              <p:cNvSpPr txBox="1"/>
              <p:nvPr/>
            </p:nvSpPr>
            <p:spPr>
              <a:xfrm rot="5400000">
                <a:off x="4680000" y="3879776"/>
                <a:ext cx="1325562" cy="246221"/>
              </a:xfrm>
              <a:prstGeom prst="rect">
                <a:avLst/>
              </a:prstGeom>
              <a:solidFill>
                <a:srgbClr val="EDF0F8"/>
              </a:solidFill>
            </p:spPr>
            <p:txBody>
              <a:bodyPr wrap="square" rtlCol="0">
                <a:spAutoFit/>
              </a:bodyPr>
              <a:lstStyle/>
              <a:p>
                <a:pPr algn="ctr"/>
                <a:r>
                  <a:rPr lang="de-CH" sz="1000" dirty="0">
                    <a:latin typeface="Arial" panose="020B0604020202020204" pitchFamily="34" charset="0"/>
                    <a:cs typeface="Arial" panose="020B0604020202020204" pitchFamily="34" charset="0"/>
                  </a:rPr>
                  <a:t>Übung 2 (B+C)</a:t>
                </a:r>
              </a:p>
            </p:txBody>
          </p:sp>
          <p:sp>
            <p:nvSpPr>
              <p:cNvPr id="66" name="Textfeld 65"/>
              <p:cNvSpPr txBox="1"/>
              <p:nvPr/>
            </p:nvSpPr>
            <p:spPr>
              <a:xfrm rot="5400000">
                <a:off x="5112000" y="3215713"/>
                <a:ext cx="1200970" cy="246221"/>
              </a:xfrm>
              <a:prstGeom prst="rect">
                <a:avLst/>
              </a:prstGeom>
              <a:solidFill>
                <a:srgbClr val="EDF0F8"/>
              </a:solidFill>
            </p:spPr>
            <p:txBody>
              <a:bodyPr wrap="none" rtlCol="0">
                <a:spAutoFit/>
              </a:bodyPr>
              <a:lstStyle/>
              <a:p>
                <a:pPr algn="ctr"/>
                <a:r>
                  <a:rPr lang="de-CH" sz="1000" dirty="0">
                    <a:latin typeface="Arial" panose="020B0604020202020204" pitchFamily="34" charset="0"/>
                    <a:cs typeface="Arial" panose="020B0604020202020204" pitchFamily="34" charset="0"/>
                  </a:rPr>
                  <a:t>Übung 3 (A+B+C)</a:t>
                </a:r>
              </a:p>
            </p:txBody>
          </p:sp>
        </p:grpSp>
        <p:sp>
          <p:nvSpPr>
            <p:cNvPr id="43" name="Textfeld 42"/>
            <p:cNvSpPr txBox="1"/>
            <p:nvPr/>
          </p:nvSpPr>
          <p:spPr>
            <a:xfrm>
              <a:off x="1296000" y="72000"/>
              <a:ext cx="320528" cy="236406"/>
            </a:xfrm>
            <a:prstGeom prst="rect">
              <a:avLst/>
            </a:prstGeom>
            <a:noFill/>
          </p:spPr>
          <p:txBody>
            <a:bodyPr wrap="none" lIns="72000" tIns="36000" rtlCol="0">
              <a:spAutoFit/>
            </a:bodyPr>
            <a:lstStyle/>
            <a:p>
              <a:r>
                <a:rPr lang="de-CH" sz="1000" dirty="0">
                  <a:solidFill>
                    <a:schemeClr val="bg1"/>
                  </a:solidFill>
                  <a:latin typeface="Arial" panose="020B0604020202020204" pitchFamily="34" charset="0"/>
                  <a:cs typeface="Arial" panose="020B0604020202020204" pitchFamily="34" charset="0"/>
                </a:rPr>
                <a:t>A1</a:t>
              </a:r>
            </a:p>
          </p:txBody>
        </p:sp>
        <p:sp>
          <p:nvSpPr>
            <p:cNvPr id="44" name="Textfeld 43"/>
            <p:cNvSpPr txBox="1"/>
            <p:nvPr/>
          </p:nvSpPr>
          <p:spPr>
            <a:xfrm>
              <a:off x="1296000" y="720000"/>
              <a:ext cx="320528" cy="236406"/>
            </a:xfrm>
            <a:prstGeom prst="rect">
              <a:avLst/>
            </a:prstGeom>
            <a:noFill/>
          </p:spPr>
          <p:txBody>
            <a:bodyPr wrap="none" lIns="72000" tIns="36000" rtlCol="0">
              <a:spAutoFit/>
            </a:bodyPr>
            <a:lstStyle/>
            <a:p>
              <a:r>
                <a:rPr lang="de-CH" sz="1000" dirty="0">
                  <a:solidFill>
                    <a:schemeClr val="bg1"/>
                  </a:solidFill>
                  <a:latin typeface="Arial" panose="020B0604020202020204" pitchFamily="34" charset="0"/>
                  <a:cs typeface="Arial" panose="020B0604020202020204" pitchFamily="34" charset="0"/>
                </a:rPr>
                <a:t>A2</a:t>
              </a:r>
            </a:p>
          </p:txBody>
        </p:sp>
        <p:sp>
          <p:nvSpPr>
            <p:cNvPr id="45" name="Textfeld 44"/>
            <p:cNvSpPr txBox="1"/>
            <p:nvPr/>
          </p:nvSpPr>
          <p:spPr>
            <a:xfrm>
              <a:off x="1296000" y="1368000"/>
              <a:ext cx="320528" cy="236406"/>
            </a:xfrm>
            <a:prstGeom prst="rect">
              <a:avLst/>
            </a:prstGeom>
            <a:noFill/>
          </p:spPr>
          <p:txBody>
            <a:bodyPr wrap="none" lIns="72000" tIns="36000" rtlCol="0">
              <a:spAutoFit/>
            </a:bodyPr>
            <a:lstStyle/>
            <a:p>
              <a:r>
                <a:rPr lang="de-CH" sz="1000" dirty="0">
                  <a:solidFill>
                    <a:schemeClr val="bg1"/>
                  </a:solidFill>
                  <a:latin typeface="Arial" panose="020B0604020202020204" pitchFamily="34" charset="0"/>
                  <a:cs typeface="Arial" panose="020B0604020202020204" pitchFamily="34" charset="0"/>
                </a:rPr>
                <a:t>B1</a:t>
              </a:r>
            </a:p>
          </p:txBody>
        </p:sp>
        <p:sp>
          <p:nvSpPr>
            <p:cNvPr id="46" name="Textfeld 45"/>
            <p:cNvSpPr txBox="1"/>
            <p:nvPr/>
          </p:nvSpPr>
          <p:spPr>
            <a:xfrm>
              <a:off x="1296000" y="2016000"/>
              <a:ext cx="320528" cy="236406"/>
            </a:xfrm>
            <a:prstGeom prst="rect">
              <a:avLst/>
            </a:prstGeom>
            <a:noFill/>
          </p:spPr>
          <p:txBody>
            <a:bodyPr wrap="none" lIns="72000" tIns="36000" rtlCol="0">
              <a:spAutoFit/>
            </a:bodyPr>
            <a:lstStyle/>
            <a:p>
              <a:r>
                <a:rPr lang="de-CH" sz="1000" dirty="0">
                  <a:solidFill>
                    <a:schemeClr val="bg1"/>
                  </a:solidFill>
                  <a:latin typeface="Arial" panose="020B0604020202020204" pitchFamily="34" charset="0"/>
                  <a:cs typeface="Arial" panose="020B0604020202020204" pitchFamily="34" charset="0"/>
                </a:rPr>
                <a:t>B2</a:t>
              </a:r>
            </a:p>
          </p:txBody>
        </p:sp>
        <p:sp>
          <p:nvSpPr>
            <p:cNvPr id="47" name="Textfeld 46"/>
            <p:cNvSpPr txBox="1"/>
            <p:nvPr/>
          </p:nvSpPr>
          <p:spPr>
            <a:xfrm>
              <a:off x="1296000" y="2664000"/>
              <a:ext cx="328542" cy="236406"/>
            </a:xfrm>
            <a:prstGeom prst="rect">
              <a:avLst/>
            </a:prstGeom>
            <a:noFill/>
          </p:spPr>
          <p:txBody>
            <a:bodyPr wrap="none" lIns="72000" tIns="36000" rtlCol="0">
              <a:spAutoFit/>
            </a:bodyPr>
            <a:lstStyle/>
            <a:p>
              <a:r>
                <a:rPr lang="de-CH" sz="1000" dirty="0">
                  <a:solidFill>
                    <a:schemeClr val="bg1"/>
                  </a:solidFill>
                  <a:latin typeface="Arial" panose="020B0604020202020204" pitchFamily="34" charset="0"/>
                  <a:cs typeface="Arial" panose="020B0604020202020204" pitchFamily="34" charset="0"/>
                </a:rPr>
                <a:t>C1</a:t>
              </a:r>
            </a:p>
          </p:txBody>
        </p:sp>
        <p:sp>
          <p:nvSpPr>
            <p:cNvPr id="48" name="Textfeld 47"/>
            <p:cNvSpPr txBox="1"/>
            <p:nvPr/>
          </p:nvSpPr>
          <p:spPr>
            <a:xfrm>
              <a:off x="1296000" y="3312000"/>
              <a:ext cx="328542" cy="236406"/>
            </a:xfrm>
            <a:prstGeom prst="rect">
              <a:avLst/>
            </a:prstGeom>
            <a:noFill/>
          </p:spPr>
          <p:txBody>
            <a:bodyPr wrap="none" lIns="72000" tIns="36000" rtlCol="0">
              <a:spAutoFit/>
            </a:bodyPr>
            <a:lstStyle/>
            <a:p>
              <a:r>
                <a:rPr lang="de-CH" sz="1000" dirty="0">
                  <a:solidFill>
                    <a:schemeClr val="bg1"/>
                  </a:solidFill>
                  <a:latin typeface="Arial" panose="020B0604020202020204" pitchFamily="34" charset="0"/>
                  <a:cs typeface="Arial" panose="020B0604020202020204" pitchFamily="34" charset="0"/>
                </a:rPr>
                <a:t>C2</a:t>
              </a:r>
            </a:p>
          </p:txBody>
        </p:sp>
      </p:grpSp>
      <p:pic>
        <p:nvPicPr>
          <p:cNvPr id="33" name="Grafik 32"/>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7738153" y="360000"/>
            <a:ext cx="1116000" cy="1584000"/>
          </a:xfrm>
          <a:prstGeom prst="rect">
            <a:avLst/>
          </a:prstGeom>
        </p:spPr>
      </p:pic>
      <p:grpSp>
        <p:nvGrpSpPr>
          <p:cNvPr id="34" name="Gruppieren 33"/>
          <p:cNvGrpSpPr/>
          <p:nvPr/>
        </p:nvGrpSpPr>
        <p:grpSpPr>
          <a:xfrm rot="16200000">
            <a:off x="-2373750" y="2373750"/>
            <a:ext cx="5143500" cy="396000"/>
            <a:chOff x="720000" y="3600000"/>
            <a:chExt cx="4716000" cy="396000"/>
          </a:xfrm>
        </p:grpSpPr>
        <p:sp>
          <p:nvSpPr>
            <p:cNvPr id="35" name="Rechteck 34"/>
            <p:cNvSpPr/>
            <p:nvPr/>
          </p:nvSpPr>
          <p:spPr>
            <a:xfrm>
              <a:off x="720000" y="3600000"/>
              <a:ext cx="4716000" cy="3960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6" name="Rechteck 35"/>
            <p:cNvSpPr/>
            <p:nvPr/>
          </p:nvSpPr>
          <p:spPr>
            <a:xfrm>
              <a:off x="1584000" y="3600000"/>
              <a:ext cx="3852000" cy="369332"/>
            </a:xfrm>
            <a:prstGeom prst="rect">
              <a:avLst/>
            </a:prstGeom>
          </p:spPr>
          <p:txBody>
            <a:bodyPr wrap="square" lIns="72000" tIns="0" rIns="36000" bIns="0" anchor="ctr" anchorCtr="0">
              <a:spAutoFit/>
            </a:bodyPr>
            <a:lstStyle/>
            <a:p>
              <a:r>
                <a:rPr lang="de-CH" sz="600" dirty="0">
                  <a:solidFill>
                    <a:srgbClr val="404041"/>
                  </a:solidFill>
                  <a:latin typeface="Arial" panose="020B0604020202020204" pitchFamily="34" charset="0"/>
                  <a:cs typeface="Arial" panose="020B0604020202020204" pitchFamily="34" charset="0"/>
                </a:rPr>
                <a:t>Diese </a:t>
              </a:r>
              <a:r>
                <a:rPr lang="de-DE" sz="600" dirty="0">
                  <a:solidFill>
                    <a:srgbClr val="404041"/>
                  </a:solidFill>
                  <a:latin typeface="Arial" panose="020B0604020202020204" pitchFamily="34" charset="0"/>
                  <a:cs typeface="Arial" panose="020B0604020202020204" pitchFamily="34" charset="0"/>
                </a:rPr>
                <a:t>Abbildung darf nur unter der Bedingung für beliebige Zwecke genutzt (geteilt, bearbeitet, vervielfältigt, verbreitet, öffentlich zugänglich gemacht) werden, dass auf etwaige Veränderungen hingewiesen wird, dass eine Verbreitung unter denselben Lizenzbedingungen erfolgt und dass in folgender Weise Urheber- und Rechteangaben gemacht werden: </a:t>
              </a:r>
              <a:br>
                <a:rPr lang="de-DE" sz="600" dirty="0">
                  <a:solidFill>
                    <a:srgbClr val="404041"/>
                  </a:solidFill>
                  <a:latin typeface="Arial" panose="020B0604020202020204" pitchFamily="34" charset="0"/>
                  <a:cs typeface="Arial" panose="020B0604020202020204" pitchFamily="34" charset="0"/>
                </a:rPr>
              </a:br>
              <a:r>
                <a:rPr lang="de-DE" sz="600" b="1" dirty="0">
                  <a:solidFill>
                    <a:srgbClr val="404041"/>
                  </a:solidFill>
                  <a:latin typeface="Arial" panose="020B0604020202020204" pitchFamily="34" charset="0"/>
                  <a:cs typeface="Arial" panose="020B0604020202020204" pitchFamily="34" charset="0"/>
                </a:rPr>
                <a:t>Bild: Hossner &amp; </a:t>
              </a:r>
              <a:r>
                <a:rPr lang="de-DE" sz="600" b="1" dirty="0" err="1">
                  <a:solidFill>
                    <a:srgbClr val="404041"/>
                  </a:solidFill>
                  <a:latin typeface="Arial" panose="020B0604020202020204" pitchFamily="34" charset="0"/>
                  <a:cs typeface="Arial" panose="020B0604020202020204" pitchFamily="34" charset="0"/>
                </a:rPr>
                <a:t>Künzell</a:t>
              </a:r>
              <a:r>
                <a:rPr lang="de-DE" sz="600" b="1" dirty="0">
                  <a:solidFill>
                    <a:srgbClr val="404041"/>
                  </a:solidFill>
                  <a:latin typeface="Arial" panose="020B0604020202020204" pitchFamily="34" charset="0"/>
                  <a:cs typeface="Arial" panose="020B0604020202020204" pitchFamily="34" charset="0"/>
                </a:rPr>
                <a:t>, lizenziert unter CC BY-SA, Einführung in die Bewegungswissenschaft</a:t>
              </a:r>
              <a:endParaRPr lang="de-CH" sz="600" b="1" dirty="0">
                <a:solidFill>
                  <a:srgbClr val="404041"/>
                </a:solidFill>
                <a:latin typeface="Arial" panose="020B0604020202020204" pitchFamily="34" charset="0"/>
                <a:cs typeface="Arial" panose="020B0604020202020204" pitchFamily="34" charset="0"/>
              </a:endParaRPr>
            </a:p>
          </p:txBody>
        </p:sp>
        <p:pic>
          <p:nvPicPr>
            <p:cNvPr id="37" name="Grafik 36"/>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809514" y="3609529"/>
              <a:ext cx="767808" cy="358776"/>
            </a:xfrm>
            <a:prstGeom prst="rect">
              <a:avLst/>
            </a:prstGeom>
          </p:spPr>
        </p:pic>
      </p:grpSp>
    </p:spTree>
    <p:extLst>
      <p:ext uri="{BB962C8B-B14F-4D97-AF65-F5344CB8AC3E}">
        <p14:creationId xmlns:p14="http://schemas.microsoft.com/office/powerpoint/2010/main" val="596849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5220000" y="360000"/>
            <a:ext cx="2401424" cy="1390568"/>
          </a:xfrm>
          <a:prstGeom prst="rect">
            <a:avLst/>
          </a:prstGeom>
          <a:noFill/>
        </p:spPr>
        <p:txBody>
          <a:bodyPr wrap="square" lIns="0" tIns="0" rIns="0" bIns="36000" rtlCol="0">
            <a:spAutoFit/>
          </a:bodyPr>
          <a:lstStyle/>
          <a:p>
            <a:pPr>
              <a:lnSpc>
                <a:spcPct val="110000"/>
              </a:lnSpc>
            </a:pPr>
            <a:r>
              <a:rPr lang="de-DE" sz="1000" dirty="0">
                <a:solidFill>
                  <a:srgbClr val="005C9F"/>
                </a:solidFill>
                <a:latin typeface="Arial" panose="020B0604020202020204" pitchFamily="34" charset="0"/>
                <a:cs typeface="Arial" panose="020B0604020202020204" pitchFamily="34" charset="0"/>
              </a:rPr>
              <a:t>Hossner, E.-J. &amp; </a:t>
            </a:r>
            <a:r>
              <a:rPr lang="de-DE" sz="1000" dirty="0" err="1">
                <a:solidFill>
                  <a:srgbClr val="005C9F"/>
                </a:solidFill>
                <a:latin typeface="Arial" panose="020B0604020202020204" pitchFamily="34" charset="0"/>
                <a:cs typeface="Arial" panose="020B0604020202020204" pitchFamily="34" charset="0"/>
              </a:rPr>
              <a:t>Künzell</a:t>
            </a:r>
            <a:r>
              <a:rPr lang="de-DE" sz="1000" dirty="0">
                <a:solidFill>
                  <a:srgbClr val="005C9F"/>
                </a:solidFill>
                <a:latin typeface="Arial" panose="020B0604020202020204" pitchFamily="34" charset="0"/>
                <a:cs typeface="Arial" panose="020B0604020202020204" pitchFamily="34" charset="0"/>
              </a:rPr>
              <a:t>, S. (2022).</a:t>
            </a:r>
          </a:p>
          <a:p>
            <a:pPr>
              <a:lnSpc>
                <a:spcPct val="110000"/>
              </a:lnSpc>
            </a:pPr>
            <a:r>
              <a:rPr lang="de-DE" sz="1000" i="1" dirty="0">
                <a:solidFill>
                  <a:srgbClr val="005C9F"/>
                </a:solidFill>
                <a:latin typeface="Arial" panose="020B0604020202020204" pitchFamily="34" charset="0"/>
                <a:cs typeface="Arial" panose="020B0604020202020204" pitchFamily="34" charset="0"/>
              </a:rPr>
              <a:t>Einführung in die Bewegungswissenschaft</a:t>
            </a:r>
            <a:r>
              <a:rPr lang="de-DE" sz="1000" dirty="0">
                <a:solidFill>
                  <a:srgbClr val="005C9F"/>
                </a:solidFill>
                <a:latin typeface="Arial" panose="020B0604020202020204" pitchFamily="34" charset="0"/>
                <a:cs typeface="Arial" panose="020B0604020202020204" pitchFamily="34" charset="0"/>
              </a:rPr>
              <a:t>.</a:t>
            </a:r>
          </a:p>
          <a:p>
            <a:pPr>
              <a:lnSpc>
                <a:spcPct val="110000"/>
              </a:lnSpc>
            </a:pPr>
            <a:r>
              <a:rPr lang="de-DE" sz="1000" dirty="0" err="1">
                <a:solidFill>
                  <a:srgbClr val="005C9F"/>
                </a:solidFill>
                <a:latin typeface="Arial" panose="020B0604020202020204" pitchFamily="34" charset="0"/>
                <a:cs typeface="Arial" panose="020B0604020202020204" pitchFamily="34" charset="0"/>
              </a:rPr>
              <a:t>Limpert</a:t>
            </a:r>
            <a:r>
              <a:rPr lang="de-DE" sz="1000" dirty="0">
                <a:solidFill>
                  <a:srgbClr val="005C9F"/>
                </a:solidFill>
                <a:latin typeface="Arial" panose="020B0604020202020204" pitchFamily="34" charset="0"/>
                <a:cs typeface="Arial" panose="020B0604020202020204" pitchFamily="34" charset="0"/>
              </a:rPr>
              <a:t>.</a:t>
            </a:r>
          </a:p>
          <a:p>
            <a:pPr>
              <a:lnSpc>
                <a:spcPct val="110000"/>
              </a:lnSpc>
            </a:pPr>
            <a:endParaRPr lang="de-DE" sz="1000" dirty="0">
              <a:solidFill>
                <a:srgbClr val="005C9F"/>
              </a:solidFill>
              <a:latin typeface="Arial" panose="020B0604020202020204" pitchFamily="34" charset="0"/>
              <a:cs typeface="Arial" panose="020B0604020202020204" pitchFamily="34" charset="0"/>
            </a:endParaRPr>
          </a:p>
          <a:p>
            <a:pPr>
              <a:lnSpc>
                <a:spcPct val="110000"/>
              </a:lnSpc>
            </a:pPr>
            <a:r>
              <a:rPr lang="de-DE" sz="1000" dirty="0">
                <a:solidFill>
                  <a:srgbClr val="005C9F"/>
                </a:solidFill>
                <a:latin typeface="Arial" panose="020B0604020202020204" pitchFamily="34" charset="0"/>
                <a:cs typeface="Arial" panose="020B0604020202020204" pitchFamily="34" charset="0"/>
              </a:rPr>
              <a:t>Kapitel 10:</a:t>
            </a:r>
          </a:p>
          <a:p>
            <a:pPr>
              <a:lnSpc>
                <a:spcPct val="110000"/>
              </a:lnSpc>
            </a:pPr>
            <a:r>
              <a:rPr lang="de-DE" sz="1000" dirty="0">
                <a:solidFill>
                  <a:srgbClr val="005C9F"/>
                </a:solidFill>
                <a:latin typeface="Arial" panose="020B0604020202020204" pitchFamily="34" charset="0"/>
                <a:cs typeface="Arial" panose="020B0604020202020204" pitchFamily="34" charset="0"/>
              </a:rPr>
              <a:t>Neulernen</a:t>
            </a:r>
          </a:p>
          <a:p>
            <a:pPr>
              <a:lnSpc>
                <a:spcPct val="110000"/>
              </a:lnSpc>
            </a:pPr>
            <a:r>
              <a:rPr lang="de-DE" sz="1000" dirty="0">
                <a:solidFill>
                  <a:srgbClr val="005C9F"/>
                </a:solidFill>
                <a:latin typeface="Arial" panose="020B0604020202020204" pitchFamily="34" charset="0"/>
                <a:cs typeface="Arial" panose="020B0604020202020204" pitchFamily="34" charset="0"/>
              </a:rPr>
              <a:t>Teil 10.1:</a:t>
            </a:r>
          </a:p>
          <a:p>
            <a:pPr>
              <a:lnSpc>
                <a:spcPct val="110000"/>
              </a:lnSpc>
            </a:pPr>
            <a:r>
              <a:rPr lang="de-CH" sz="1000" dirty="0">
                <a:solidFill>
                  <a:srgbClr val="005C9F"/>
                </a:solidFill>
                <a:latin typeface="Arial" panose="020B0604020202020204" pitchFamily="34" charset="0"/>
                <a:cs typeface="Arial" panose="020B0604020202020204" pitchFamily="34" charset="0"/>
              </a:rPr>
              <a:t>Bewegungsgrundmuster lernen</a:t>
            </a:r>
          </a:p>
        </p:txBody>
      </p:sp>
      <p:sp>
        <p:nvSpPr>
          <p:cNvPr id="15" name="Textfeld 14"/>
          <p:cNvSpPr txBox="1"/>
          <p:nvPr/>
        </p:nvSpPr>
        <p:spPr>
          <a:xfrm>
            <a:off x="5220000" y="2160000"/>
            <a:ext cx="3600000" cy="544183"/>
          </a:xfrm>
          <a:prstGeom prst="rect">
            <a:avLst/>
          </a:prstGeom>
          <a:noFill/>
        </p:spPr>
        <p:txBody>
          <a:bodyPr wrap="square" lIns="0" tIns="0" rIns="0" bIns="36000" rtlCol="0">
            <a:spAutoFit/>
          </a:bodyPr>
          <a:lstStyle/>
          <a:p>
            <a:pPr>
              <a:lnSpc>
                <a:spcPct val="110000"/>
              </a:lnSpc>
            </a:pPr>
            <a:r>
              <a:rPr lang="de-DE" sz="1000" b="1" dirty="0">
                <a:latin typeface="Arial" panose="020B0604020202020204" pitchFamily="34" charset="0"/>
                <a:cs typeface="Arial" panose="020B0604020202020204" pitchFamily="34" charset="0"/>
              </a:rPr>
              <a:t>Tabelle 10.1: Methodische Übungsreihen nach dem Prinzip der Aufgliederung in funktionale Teilaktionen (A–D) beim Fosbury-Flop (Hauptaktion = C) </a:t>
            </a:r>
            <a:r>
              <a:rPr lang="de-DE" sz="1000" dirty="0">
                <a:latin typeface="Arial" panose="020B0604020202020204" pitchFamily="34" charset="0"/>
                <a:cs typeface="Arial" panose="020B0604020202020204" pitchFamily="34" charset="0"/>
              </a:rPr>
              <a:t>(S. 272)</a:t>
            </a:r>
          </a:p>
        </p:txBody>
      </p:sp>
      <p:sp>
        <p:nvSpPr>
          <p:cNvPr id="16" name="Textfeld 15"/>
          <p:cNvSpPr txBox="1"/>
          <p:nvPr/>
        </p:nvSpPr>
        <p:spPr>
          <a:xfrm>
            <a:off x="5220000" y="2836800"/>
            <a:ext cx="3600000" cy="307195"/>
          </a:xfrm>
          <a:prstGeom prst="rect">
            <a:avLst/>
          </a:prstGeom>
          <a:noFill/>
        </p:spPr>
        <p:txBody>
          <a:bodyPr wrap="square" lIns="0" tIns="0" rIns="0" bIns="36000" rtlCol="0">
            <a:spAutoFit/>
          </a:bodyPr>
          <a:lstStyle/>
          <a:p>
            <a:pPr>
              <a:lnSpc>
                <a:spcPct val="110000"/>
              </a:lnSpc>
            </a:pPr>
            <a:r>
              <a:rPr lang="de-CH" sz="800" dirty="0">
                <a:latin typeface="Arial" panose="020B0604020202020204" pitchFamily="34" charset="0"/>
                <a:cs typeface="Arial" panose="020B0604020202020204" pitchFamily="34" charset="0"/>
              </a:rPr>
              <a:t>Bildnachweis:</a:t>
            </a:r>
          </a:p>
          <a:p>
            <a:pPr>
              <a:lnSpc>
                <a:spcPct val="110000"/>
              </a:lnSpc>
            </a:pPr>
            <a:r>
              <a:rPr lang="de-CH" sz="800" dirty="0">
                <a:latin typeface="Arial" panose="020B0604020202020204" pitchFamily="34" charset="0"/>
                <a:cs typeface="Arial" panose="020B0604020202020204" pitchFamily="34" charset="0"/>
              </a:rPr>
              <a:t>./.</a:t>
            </a:r>
          </a:p>
        </p:txBody>
      </p:sp>
      <p:pic>
        <p:nvPicPr>
          <p:cNvPr id="78" name="Grafik 77"/>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738153" y="360000"/>
            <a:ext cx="1116000" cy="1584000"/>
          </a:xfrm>
          <a:prstGeom prst="rect">
            <a:avLst/>
          </a:prstGeom>
        </p:spPr>
      </p:pic>
      <p:pic>
        <p:nvPicPr>
          <p:cNvPr id="2" name="Grafik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8111" y="360000"/>
            <a:ext cx="4320000" cy="1440000"/>
          </a:xfrm>
          <a:prstGeom prst="rect">
            <a:avLst/>
          </a:prstGeom>
        </p:spPr>
      </p:pic>
      <p:grpSp>
        <p:nvGrpSpPr>
          <p:cNvPr id="7" name="Gruppieren 6"/>
          <p:cNvGrpSpPr/>
          <p:nvPr/>
        </p:nvGrpSpPr>
        <p:grpSpPr>
          <a:xfrm rot="16200000">
            <a:off x="-2373750" y="2373750"/>
            <a:ext cx="5143500" cy="396000"/>
            <a:chOff x="720000" y="3600000"/>
            <a:chExt cx="4716000" cy="396000"/>
          </a:xfrm>
        </p:grpSpPr>
        <p:sp>
          <p:nvSpPr>
            <p:cNvPr id="8" name="Rechteck 7"/>
            <p:cNvSpPr/>
            <p:nvPr/>
          </p:nvSpPr>
          <p:spPr>
            <a:xfrm>
              <a:off x="720000" y="3600000"/>
              <a:ext cx="4716000" cy="3960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Rechteck 8"/>
            <p:cNvSpPr/>
            <p:nvPr/>
          </p:nvSpPr>
          <p:spPr>
            <a:xfrm>
              <a:off x="1584000" y="3600000"/>
              <a:ext cx="3852000" cy="369332"/>
            </a:xfrm>
            <a:prstGeom prst="rect">
              <a:avLst/>
            </a:prstGeom>
          </p:spPr>
          <p:txBody>
            <a:bodyPr wrap="square" lIns="72000" tIns="0" rIns="36000" bIns="0" anchor="ctr" anchorCtr="0">
              <a:spAutoFit/>
            </a:bodyPr>
            <a:lstStyle/>
            <a:p>
              <a:r>
                <a:rPr lang="de-CH" sz="600" dirty="0">
                  <a:solidFill>
                    <a:srgbClr val="404041"/>
                  </a:solidFill>
                  <a:latin typeface="Arial" panose="020B0604020202020204" pitchFamily="34" charset="0"/>
                  <a:cs typeface="Arial" panose="020B0604020202020204" pitchFamily="34" charset="0"/>
                </a:rPr>
                <a:t>Diese </a:t>
              </a:r>
              <a:r>
                <a:rPr lang="de-DE" sz="600" dirty="0">
                  <a:solidFill>
                    <a:srgbClr val="404041"/>
                  </a:solidFill>
                  <a:latin typeface="Arial" panose="020B0604020202020204" pitchFamily="34" charset="0"/>
                  <a:cs typeface="Arial" panose="020B0604020202020204" pitchFamily="34" charset="0"/>
                </a:rPr>
                <a:t>Abbildung darf nur unter der Bedingung für beliebige Zwecke genutzt (geteilt, bearbeitet, vervielfältigt, verbreitet, öffentlich zugänglich gemacht) werden, dass auf etwaige Veränderungen hingewiesen wird, dass eine Verbreitung unter denselben Lizenzbedingungen erfolgt und dass in folgender Weise Urheber- und Rechteangaben gemacht werden: </a:t>
              </a:r>
              <a:br>
                <a:rPr lang="de-DE" sz="600" dirty="0">
                  <a:solidFill>
                    <a:srgbClr val="404041"/>
                  </a:solidFill>
                  <a:latin typeface="Arial" panose="020B0604020202020204" pitchFamily="34" charset="0"/>
                  <a:cs typeface="Arial" panose="020B0604020202020204" pitchFamily="34" charset="0"/>
                </a:rPr>
              </a:br>
              <a:r>
                <a:rPr lang="de-DE" sz="600" b="1" dirty="0">
                  <a:solidFill>
                    <a:srgbClr val="404041"/>
                  </a:solidFill>
                  <a:latin typeface="Arial" panose="020B0604020202020204" pitchFamily="34" charset="0"/>
                  <a:cs typeface="Arial" panose="020B0604020202020204" pitchFamily="34" charset="0"/>
                </a:rPr>
                <a:t>Bild: Hossner &amp; </a:t>
              </a:r>
              <a:r>
                <a:rPr lang="de-DE" sz="600" b="1" dirty="0" err="1">
                  <a:solidFill>
                    <a:srgbClr val="404041"/>
                  </a:solidFill>
                  <a:latin typeface="Arial" panose="020B0604020202020204" pitchFamily="34" charset="0"/>
                  <a:cs typeface="Arial" panose="020B0604020202020204" pitchFamily="34" charset="0"/>
                </a:rPr>
                <a:t>Künzell</a:t>
              </a:r>
              <a:r>
                <a:rPr lang="de-DE" sz="600" b="1" dirty="0">
                  <a:solidFill>
                    <a:srgbClr val="404041"/>
                  </a:solidFill>
                  <a:latin typeface="Arial" panose="020B0604020202020204" pitchFamily="34" charset="0"/>
                  <a:cs typeface="Arial" panose="020B0604020202020204" pitchFamily="34" charset="0"/>
                </a:rPr>
                <a:t>, lizenziert unter CC BY-SA, Einführung in die Bewegungswissenschaft</a:t>
              </a:r>
              <a:endParaRPr lang="de-CH" sz="600" b="1" dirty="0">
                <a:solidFill>
                  <a:srgbClr val="404041"/>
                </a:solidFill>
                <a:latin typeface="Arial" panose="020B0604020202020204" pitchFamily="34" charset="0"/>
                <a:cs typeface="Arial" panose="020B0604020202020204" pitchFamily="34" charset="0"/>
              </a:endParaRPr>
            </a:p>
          </p:txBody>
        </p:sp>
        <p:pic>
          <p:nvPicPr>
            <p:cNvPr id="10" name="Grafik 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09514" y="3609529"/>
              <a:ext cx="767808" cy="358776"/>
            </a:xfrm>
            <a:prstGeom prst="rect">
              <a:avLst/>
            </a:prstGeom>
          </p:spPr>
        </p:pic>
      </p:grpSp>
    </p:spTree>
    <p:extLst>
      <p:ext uri="{BB962C8B-B14F-4D97-AF65-F5344CB8AC3E}">
        <p14:creationId xmlns:p14="http://schemas.microsoft.com/office/powerpoint/2010/main" val="1036058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5220000" y="360000"/>
            <a:ext cx="2401424" cy="1390568"/>
          </a:xfrm>
          <a:prstGeom prst="rect">
            <a:avLst/>
          </a:prstGeom>
          <a:noFill/>
        </p:spPr>
        <p:txBody>
          <a:bodyPr wrap="square" lIns="0" tIns="0" rIns="0" bIns="36000" rtlCol="0">
            <a:spAutoFit/>
          </a:bodyPr>
          <a:lstStyle/>
          <a:p>
            <a:pPr>
              <a:lnSpc>
                <a:spcPct val="110000"/>
              </a:lnSpc>
            </a:pPr>
            <a:r>
              <a:rPr lang="de-DE" sz="1000" dirty="0">
                <a:solidFill>
                  <a:srgbClr val="005C9F"/>
                </a:solidFill>
                <a:latin typeface="Arial" panose="020B0604020202020204" pitchFamily="34" charset="0"/>
                <a:cs typeface="Arial" panose="020B0604020202020204" pitchFamily="34" charset="0"/>
              </a:rPr>
              <a:t>Hossner, E.-J. &amp; </a:t>
            </a:r>
            <a:r>
              <a:rPr lang="de-DE" sz="1000" dirty="0" err="1">
                <a:solidFill>
                  <a:srgbClr val="005C9F"/>
                </a:solidFill>
                <a:latin typeface="Arial" panose="020B0604020202020204" pitchFamily="34" charset="0"/>
                <a:cs typeface="Arial" panose="020B0604020202020204" pitchFamily="34" charset="0"/>
              </a:rPr>
              <a:t>Künzell</a:t>
            </a:r>
            <a:r>
              <a:rPr lang="de-DE" sz="1000" dirty="0">
                <a:solidFill>
                  <a:srgbClr val="005C9F"/>
                </a:solidFill>
                <a:latin typeface="Arial" panose="020B0604020202020204" pitchFamily="34" charset="0"/>
                <a:cs typeface="Arial" panose="020B0604020202020204" pitchFamily="34" charset="0"/>
              </a:rPr>
              <a:t>, S. (2022).</a:t>
            </a:r>
          </a:p>
          <a:p>
            <a:pPr>
              <a:lnSpc>
                <a:spcPct val="110000"/>
              </a:lnSpc>
            </a:pPr>
            <a:r>
              <a:rPr lang="de-DE" sz="1000" i="1" dirty="0">
                <a:solidFill>
                  <a:srgbClr val="005C9F"/>
                </a:solidFill>
                <a:latin typeface="Arial" panose="020B0604020202020204" pitchFamily="34" charset="0"/>
                <a:cs typeface="Arial" panose="020B0604020202020204" pitchFamily="34" charset="0"/>
              </a:rPr>
              <a:t>Einführung in die Bewegungswissenschaft</a:t>
            </a:r>
            <a:r>
              <a:rPr lang="de-DE" sz="1000" dirty="0">
                <a:solidFill>
                  <a:srgbClr val="005C9F"/>
                </a:solidFill>
                <a:latin typeface="Arial" panose="020B0604020202020204" pitchFamily="34" charset="0"/>
                <a:cs typeface="Arial" panose="020B0604020202020204" pitchFamily="34" charset="0"/>
              </a:rPr>
              <a:t>.</a:t>
            </a:r>
          </a:p>
          <a:p>
            <a:pPr>
              <a:lnSpc>
                <a:spcPct val="110000"/>
              </a:lnSpc>
            </a:pPr>
            <a:r>
              <a:rPr lang="de-DE" sz="1000" dirty="0" err="1">
                <a:solidFill>
                  <a:srgbClr val="005C9F"/>
                </a:solidFill>
                <a:latin typeface="Arial" panose="020B0604020202020204" pitchFamily="34" charset="0"/>
                <a:cs typeface="Arial" panose="020B0604020202020204" pitchFamily="34" charset="0"/>
              </a:rPr>
              <a:t>Limpert</a:t>
            </a:r>
            <a:r>
              <a:rPr lang="de-DE" sz="1000" dirty="0">
                <a:solidFill>
                  <a:srgbClr val="005C9F"/>
                </a:solidFill>
                <a:latin typeface="Arial" panose="020B0604020202020204" pitchFamily="34" charset="0"/>
                <a:cs typeface="Arial" panose="020B0604020202020204" pitchFamily="34" charset="0"/>
              </a:rPr>
              <a:t>.</a:t>
            </a:r>
          </a:p>
          <a:p>
            <a:pPr>
              <a:lnSpc>
                <a:spcPct val="110000"/>
              </a:lnSpc>
            </a:pPr>
            <a:endParaRPr lang="de-DE" sz="1000" dirty="0">
              <a:solidFill>
                <a:srgbClr val="005C9F"/>
              </a:solidFill>
              <a:latin typeface="Arial" panose="020B0604020202020204" pitchFamily="34" charset="0"/>
              <a:cs typeface="Arial" panose="020B0604020202020204" pitchFamily="34" charset="0"/>
            </a:endParaRPr>
          </a:p>
          <a:p>
            <a:pPr>
              <a:lnSpc>
                <a:spcPct val="110000"/>
              </a:lnSpc>
            </a:pPr>
            <a:r>
              <a:rPr lang="de-DE" sz="1000" dirty="0">
                <a:solidFill>
                  <a:srgbClr val="005C9F"/>
                </a:solidFill>
                <a:latin typeface="Arial" panose="020B0604020202020204" pitchFamily="34" charset="0"/>
                <a:cs typeface="Arial" panose="020B0604020202020204" pitchFamily="34" charset="0"/>
              </a:rPr>
              <a:t>Kapitel 10:</a:t>
            </a:r>
          </a:p>
          <a:p>
            <a:pPr>
              <a:lnSpc>
                <a:spcPct val="110000"/>
              </a:lnSpc>
            </a:pPr>
            <a:r>
              <a:rPr lang="de-DE" sz="1000" dirty="0">
                <a:solidFill>
                  <a:srgbClr val="005C9F"/>
                </a:solidFill>
                <a:latin typeface="Arial" panose="020B0604020202020204" pitchFamily="34" charset="0"/>
                <a:cs typeface="Arial" panose="020B0604020202020204" pitchFamily="34" charset="0"/>
              </a:rPr>
              <a:t>Neulernen</a:t>
            </a:r>
          </a:p>
          <a:p>
            <a:pPr>
              <a:lnSpc>
                <a:spcPct val="110000"/>
              </a:lnSpc>
            </a:pPr>
            <a:r>
              <a:rPr lang="de-DE" sz="1000" dirty="0">
                <a:solidFill>
                  <a:srgbClr val="005C9F"/>
                </a:solidFill>
                <a:latin typeface="Arial" panose="020B0604020202020204" pitchFamily="34" charset="0"/>
                <a:cs typeface="Arial" panose="020B0604020202020204" pitchFamily="34" charset="0"/>
              </a:rPr>
              <a:t>Teil 10.1:</a:t>
            </a:r>
          </a:p>
          <a:p>
            <a:pPr>
              <a:lnSpc>
                <a:spcPct val="110000"/>
              </a:lnSpc>
            </a:pPr>
            <a:r>
              <a:rPr lang="de-CH" sz="1000" dirty="0">
                <a:solidFill>
                  <a:srgbClr val="005C9F"/>
                </a:solidFill>
                <a:latin typeface="Arial" panose="020B0604020202020204" pitchFamily="34" charset="0"/>
                <a:cs typeface="Arial" panose="020B0604020202020204" pitchFamily="34" charset="0"/>
              </a:rPr>
              <a:t>Bewegungsgrundmuster lernen</a:t>
            </a:r>
          </a:p>
        </p:txBody>
      </p:sp>
      <p:sp>
        <p:nvSpPr>
          <p:cNvPr id="15" name="Textfeld 14"/>
          <p:cNvSpPr txBox="1"/>
          <p:nvPr/>
        </p:nvSpPr>
        <p:spPr>
          <a:xfrm>
            <a:off x="5220000" y="2160000"/>
            <a:ext cx="3600000" cy="531039"/>
          </a:xfrm>
          <a:prstGeom prst="rect">
            <a:avLst/>
          </a:prstGeom>
          <a:noFill/>
        </p:spPr>
        <p:txBody>
          <a:bodyPr wrap="square" lIns="0" tIns="0" rIns="0" bIns="36000" rtlCol="0">
            <a:spAutoFit/>
          </a:bodyPr>
          <a:lstStyle/>
          <a:p>
            <a:pPr>
              <a:lnSpc>
                <a:spcPct val="110000"/>
              </a:lnSpc>
            </a:pPr>
            <a:r>
              <a:rPr lang="de-DE" sz="1000" b="1" dirty="0">
                <a:latin typeface="Arial" panose="020B0604020202020204" pitchFamily="34" charset="0"/>
                <a:cs typeface="Arial" panose="020B0604020202020204" pitchFamily="34" charset="0"/>
              </a:rPr>
              <a:t>Abbildung 10.3: Methodische Übungsreihe nach dem Prinzip der graduellen Annäherung zur Rolle rückwärts durch den flüchtigen Handstand </a:t>
            </a:r>
            <a:r>
              <a:rPr lang="de-DE" sz="1000" dirty="0">
                <a:latin typeface="Arial" panose="020B0604020202020204" pitchFamily="34" charset="0"/>
                <a:cs typeface="Arial" panose="020B0604020202020204" pitchFamily="34" charset="0"/>
              </a:rPr>
              <a:t>(S. 274)</a:t>
            </a:r>
          </a:p>
        </p:txBody>
      </p:sp>
      <p:sp>
        <p:nvSpPr>
          <p:cNvPr id="16" name="Textfeld 15"/>
          <p:cNvSpPr txBox="1"/>
          <p:nvPr/>
        </p:nvSpPr>
        <p:spPr>
          <a:xfrm>
            <a:off x="5220000" y="2836800"/>
            <a:ext cx="3600000" cy="442617"/>
          </a:xfrm>
          <a:prstGeom prst="rect">
            <a:avLst/>
          </a:prstGeom>
          <a:noFill/>
        </p:spPr>
        <p:txBody>
          <a:bodyPr wrap="square" lIns="0" tIns="0" rIns="0" bIns="36000" rtlCol="0">
            <a:spAutoFit/>
          </a:bodyPr>
          <a:lstStyle/>
          <a:p>
            <a:pPr>
              <a:lnSpc>
                <a:spcPct val="110000"/>
              </a:lnSpc>
            </a:pPr>
            <a:r>
              <a:rPr lang="de-CH" sz="800" dirty="0">
                <a:latin typeface="Arial" panose="020B0604020202020204" pitchFamily="34" charset="0"/>
                <a:cs typeface="Arial" panose="020B0604020202020204" pitchFamily="34" charset="0"/>
              </a:rPr>
              <a:t>Bildnachweis:</a:t>
            </a:r>
          </a:p>
          <a:p>
            <a:pPr>
              <a:lnSpc>
                <a:spcPct val="110000"/>
              </a:lnSpc>
            </a:pPr>
            <a:r>
              <a:rPr lang="de-CH" sz="800" dirty="0">
                <a:latin typeface="Arial" panose="020B0604020202020204" pitchFamily="34" charset="0"/>
                <a:cs typeface="Arial" panose="020B0604020202020204" pitchFamily="34" charset="0"/>
              </a:rPr>
              <a:t>Abb. 10.3 / Bodenturn-Bildreihen: André Klostermann, Katia Haller </a:t>
            </a:r>
            <a:br>
              <a:rPr lang="de-CH" sz="800" dirty="0">
                <a:latin typeface="Arial" panose="020B0604020202020204" pitchFamily="34" charset="0"/>
                <a:cs typeface="Arial" panose="020B0604020202020204" pitchFamily="34" charset="0"/>
              </a:rPr>
            </a:br>
            <a:r>
              <a:rPr lang="de-CH" sz="800" dirty="0">
                <a:latin typeface="Arial" panose="020B0604020202020204" pitchFamily="34" charset="0"/>
                <a:cs typeface="Arial" panose="020B0604020202020204" pitchFamily="34" charset="0"/>
              </a:rPr>
              <a:t>&amp; Urban Furrer (Universität Bern)</a:t>
            </a:r>
          </a:p>
        </p:txBody>
      </p:sp>
      <p:grpSp>
        <p:nvGrpSpPr>
          <p:cNvPr id="28" name="Gruppieren 27"/>
          <p:cNvGrpSpPr/>
          <p:nvPr/>
        </p:nvGrpSpPr>
        <p:grpSpPr>
          <a:xfrm>
            <a:off x="540000" y="360000"/>
            <a:ext cx="4320000" cy="1440001"/>
            <a:chOff x="0" y="-1"/>
            <a:chExt cx="4320000" cy="1440001"/>
          </a:xfrm>
        </p:grpSpPr>
        <p:grpSp>
          <p:nvGrpSpPr>
            <p:cNvPr id="29" name="Gruppieren 28"/>
            <p:cNvGrpSpPr/>
            <p:nvPr/>
          </p:nvGrpSpPr>
          <p:grpSpPr>
            <a:xfrm>
              <a:off x="1584000" y="0"/>
              <a:ext cx="1512000" cy="1440000"/>
              <a:chOff x="3711167" y="2340000"/>
              <a:chExt cx="1536439" cy="1368343"/>
            </a:xfrm>
          </p:grpSpPr>
          <p:pic>
            <p:nvPicPr>
              <p:cNvPr id="41" name="Grafik 40"/>
              <p:cNvPicPr>
                <a:picLocks/>
              </p:cNvPicPr>
              <p:nvPr/>
            </p:nvPicPr>
            <p:blipFill rotWithShape="1">
              <a:blip r:embed="rId2" cstate="print">
                <a:extLst>
                  <a:ext uri="{28A0092B-C50C-407E-A947-70E740481C1C}">
                    <a14:useLocalDpi xmlns:a14="http://schemas.microsoft.com/office/drawing/2010/main"/>
                  </a:ext>
                </a:extLst>
              </a:blip>
              <a:srcRect/>
              <a:stretch/>
            </p:blipFill>
            <p:spPr>
              <a:xfrm>
                <a:off x="4616940" y="2340000"/>
                <a:ext cx="630666" cy="1368000"/>
              </a:xfrm>
              <a:prstGeom prst="rect">
                <a:avLst/>
              </a:prstGeom>
            </p:spPr>
          </p:pic>
          <p:pic>
            <p:nvPicPr>
              <p:cNvPr id="42" name="Grafik 41"/>
              <p:cNvPicPr>
                <a:picLocks/>
              </p:cNvPicPr>
              <p:nvPr/>
            </p:nvPicPr>
            <p:blipFill rotWithShape="1">
              <a:blip r:embed="rId3" cstate="print">
                <a:extLst>
                  <a:ext uri="{28A0092B-C50C-407E-A947-70E740481C1C}">
                    <a14:useLocalDpi xmlns:a14="http://schemas.microsoft.com/office/drawing/2010/main"/>
                  </a:ext>
                </a:extLst>
              </a:blip>
              <a:srcRect/>
              <a:stretch/>
            </p:blipFill>
            <p:spPr>
              <a:xfrm>
                <a:off x="4181243" y="2340000"/>
                <a:ext cx="441665" cy="1368343"/>
              </a:xfrm>
              <a:prstGeom prst="rect">
                <a:avLst/>
              </a:prstGeom>
            </p:spPr>
          </p:pic>
          <p:pic>
            <p:nvPicPr>
              <p:cNvPr id="43" name="Grafik 42"/>
              <p:cNvPicPr>
                <a:picLocks/>
              </p:cNvPicPr>
              <p:nvPr/>
            </p:nvPicPr>
            <p:blipFill rotWithShape="1">
              <a:blip r:embed="rId4" cstate="print">
                <a:extLst>
                  <a:ext uri="{28A0092B-C50C-407E-A947-70E740481C1C}">
                    <a14:useLocalDpi xmlns:a14="http://schemas.microsoft.com/office/drawing/2010/main"/>
                  </a:ext>
                </a:extLst>
              </a:blip>
              <a:srcRect/>
              <a:stretch/>
            </p:blipFill>
            <p:spPr>
              <a:xfrm>
                <a:off x="3711167" y="2340000"/>
                <a:ext cx="472072" cy="1368000"/>
              </a:xfrm>
              <a:prstGeom prst="rect">
                <a:avLst/>
              </a:prstGeom>
            </p:spPr>
          </p:pic>
        </p:grpSp>
        <p:grpSp>
          <p:nvGrpSpPr>
            <p:cNvPr id="30" name="Gruppieren 29"/>
            <p:cNvGrpSpPr/>
            <p:nvPr/>
          </p:nvGrpSpPr>
          <p:grpSpPr>
            <a:xfrm>
              <a:off x="3132000" y="0"/>
              <a:ext cx="1188000" cy="1439901"/>
              <a:chOff x="5246770" y="2340000"/>
              <a:chExt cx="1095580" cy="1368249"/>
            </a:xfrm>
          </p:grpSpPr>
          <p:pic>
            <p:nvPicPr>
              <p:cNvPr id="38" name="Grafik 37"/>
              <p:cNvPicPr>
                <a:picLocks/>
              </p:cNvPicPr>
              <p:nvPr/>
            </p:nvPicPr>
            <p:blipFill rotWithShape="1">
              <a:blip r:embed="rId5" cstate="print">
                <a:extLst>
                  <a:ext uri="{28A0092B-C50C-407E-A947-70E740481C1C}">
                    <a14:useLocalDpi xmlns:a14="http://schemas.microsoft.com/office/drawing/2010/main"/>
                  </a:ext>
                </a:extLst>
              </a:blip>
              <a:srcRect/>
              <a:stretch/>
            </p:blipFill>
            <p:spPr>
              <a:xfrm>
                <a:off x="5701359" y="2340000"/>
                <a:ext cx="381981" cy="1366662"/>
              </a:xfrm>
              <a:prstGeom prst="rect">
                <a:avLst/>
              </a:prstGeom>
            </p:spPr>
          </p:pic>
          <p:pic>
            <p:nvPicPr>
              <p:cNvPr id="39" name="Grafik 38"/>
              <p:cNvPicPr>
                <a:picLocks/>
              </p:cNvPicPr>
              <p:nvPr/>
            </p:nvPicPr>
            <p:blipFill rotWithShape="1">
              <a:blip r:embed="rId6" cstate="print">
                <a:extLst>
                  <a:ext uri="{28A0092B-C50C-407E-A947-70E740481C1C}">
                    <a14:useLocalDpi xmlns:a14="http://schemas.microsoft.com/office/drawing/2010/main"/>
                  </a:ext>
                </a:extLst>
              </a:blip>
              <a:srcRect/>
              <a:stretch/>
            </p:blipFill>
            <p:spPr>
              <a:xfrm>
                <a:off x="5246770" y="2340000"/>
                <a:ext cx="461560" cy="1368249"/>
              </a:xfrm>
              <a:prstGeom prst="rect">
                <a:avLst/>
              </a:prstGeom>
            </p:spPr>
          </p:pic>
          <p:pic>
            <p:nvPicPr>
              <p:cNvPr id="40" name="Grafik 39"/>
              <p:cNvPicPr>
                <a:picLocks/>
              </p:cNvPicPr>
              <p:nvPr/>
            </p:nvPicPr>
            <p:blipFill rotWithShape="1">
              <a:blip r:embed="rId7" cstate="print">
                <a:extLst>
                  <a:ext uri="{28A0092B-C50C-407E-A947-70E740481C1C}">
                    <a14:useLocalDpi xmlns:a14="http://schemas.microsoft.com/office/drawing/2010/main"/>
                  </a:ext>
                </a:extLst>
              </a:blip>
              <a:srcRect/>
              <a:stretch/>
            </p:blipFill>
            <p:spPr>
              <a:xfrm>
                <a:off x="6083717" y="2340000"/>
                <a:ext cx="258633" cy="1366662"/>
              </a:xfrm>
              <a:prstGeom prst="rect">
                <a:avLst/>
              </a:prstGeom>
            </p:spPr>
          </p:pic>
        </p:grpSp>
        <p:grpSp>
          <p:nvGrpSpPr>
            <p:cNvPr id="31" name="Gruppieren 30"/>
            <p:cNvGrpSpPr/>
            <p:nvPr/>
          </p:nvGrpSpPr>
          <p:grpSpPr>
            <a:xfrm>
              <a:off x="0" y="0"/>
              <a:ext cx="1548000" cy="1439639"/>
              <a:chOff x="2160000" y="2340000"/>
              <a:chExt cx="1536831" cy="1368000"/>
            </a:xfrm>
          </p:grpSpPr>
          <p:pic>
            <p:nvPicPr>
              <p:cNvPr id="35" name="Grafik 34"/>
              <p:cNvPicPr>
                <a:picLocks/>
              </p:cNvPicPr>
              <p:nvPr/>
            </p:nvPicPr>
            <p:blipFill rotWithShape="1">
              <a:blip r:embed="rId8" cstate="print">
                <a:extLst>
                  <a:ext uri="{28A0092B-C50C-407E-A947-70E740481C1C}">
                    <a14:useLocalDpi xmlns:a14="http://schemas.microsoft.com/office/drawing/2010/main"/>
                  </a:ext>
                </a:extLst>
              </a:blip>
              <a:srcRect/>
              <a:stretch/>
            </p:blipFill>
            <p:spPr>
              <a:xfrm>
                <a:off x="2160000" y="2340000"/>
                <a:ext cx="442659" cy="1368000"/>
              </a:xfrm>
              <a:prstGeom prst="rect">
                <a:avLst/>
              </a:prstGeom>
            </p:spPr>
          </p:pic>
          <p:pic>
            <p:nvPicPr>
              <p:cNvPr id="36" name="Grafik 35"/>
              <p:cNvPicPr>
                <a:picLocks/>
              </p:cNvPicPr>
              <p:nvPr/>
            </p:nvPicPr>
            <p:blipFill rotWithShape="1">
              <a:blip r:embed="rId9" cstate="print">
                <a:extLst>
                  <a:ext uri="{28A0092B-C50C-407E-A947-70E740481C1C}">
                    <a14:useLocalDpi xmlns:a14="http://schemas.microsoft.com/office/drawing/2010/main"/>
                  </a:ext>
                </a:extLst>
              </a:blip>
              <a:srcRect/>
              <a:stretch/>
            </p:blipFill>
            <p:spPr>
              <a:xfrm>
                <a:off x="2596310" y="2340000"/>
                <a:ext cx="571975" cy="1368000"/>
              </a:xfrm>
              <a:prstGeom prst="rect">
                <a:avLst/>
              </a:prstGeom>
            </p:spPr>
          </p:pic>
          <p:pic>
            <p:nvPicPr>
              <p:cNvPr id="37" name="Grafik 36"/>
              <p:cNvPicPr>
                <a:picLocks/>
              </p:cNvPicPr>
              <p:nvPr/>
            </p:nvPicPr>
            <p:blipFill rotWithShape="1">
              <a:blip r:embed="rId10" cstate="print">
                <a:extLst>
                  <a:ext uri="{28A0092B-C50C-407E-A947-70E740481C1C}">
                    <a14:useLocalDpi xmlns:a14="http://schemas.microsoft.com/office/drawing/2010/main"/>
                  </a:ext>
                </a:extLst>
              </a:blip>
              <a:srcRect/>
              <a:stretch/>
            </p:blipFill>
            <p:spPr>
              <a:xfrm>
                <a:off x="3162654" y="2340000"/>
                <a:ext cx="534177" cy="1368000"/>
              </a:xfrm>
              <a:prstGeom prst="rect">
                <a:avLst/>
              </a:prstGeom>
            </p:spPr>
          </p:pic>
        </p:grpSp>
        <p:sp>
          <p:nvSpPr>
            <p:cNvPr id="32" name="Textfeld 31"/>
            <p:cNvSpPr txBox="1"/>
            <p:nvPr/>
          </p:nvSpPr>
          <p:spPr>
            <a:xfrm>
              <a:off x="0" y="-1"/>
              <a:ext cx="645937" cy="248786"/>
            </a:xfrm>
            <a:prstGeom prst="rect">
              <a:avLst/>
            </a:prstGeom>
            <a:noFill/>
          </p:spPr>
          <p:txBody>
            <a:bodyPr wrap="none" lIns="72000" tIns="36000" rtlCol="0">
              <a:spAutoFit/>
            </a:bodyPr>
            <a:lstStyle/>
            <a:p>
              <a:r>
                <a:rPr lang="de-CH" sz="1000" dirty="0">
                  <a:solidFill>
                    <a:schemeClr val="bg1"/>
                  </a:solidFill>
                  <a:latin typeface="Arial" panose="020B0604020202020204" pitchFamily="34" charset="0"/>
                  <a:cs typeface="Arial" panose="020B0604020202020204" pitchFamily="34" charset="0"/>
                </a:rPr>
                <a:t>Übung 1</a:t>
              </a:r>
            </a:p>
          </p:txBody>
        </p:sp>
        <p:sp>
          <p:nvSpPr>
            <p:cNvPr id="33" name="Textfeld 32"/>
            <p:cNvSpPr txBox="1"/>
            <p:nvPr/>
          </p:nvSpPr>
          <p:spPr>
            <a:xfrm>
              <a:off x="1584000" y="-1"/>
              <a:ext cx="645937" cy="248786"/>
            </a:xfrm>
            <a:prstGeom prst="rect">
              <a:avLst/>
            </a:prstGeom>
            <a:noFill/>
          </p:spPr>
          <p:txBody>
            <a:bodyPr wrap="none" lIns="72000" tIns="36000" rtlCol="0">
              <a:spAutoFit/>
            </a:bodyPr>
            <a:lstStyle/>
            <a:p>
              <a:r>
                <a:rPr lang="de-CH" sz="1000" dirty="0">
                  <a:solidFill>
                    <a:schemeClr val="bg1"/>
                  </a:solidFill>
                  <a:latin typeface="Arial" panose="020B0604020202020204" pitchFamily="34" charset="0"/>
                  <a:cs typeface="Arial" panose="020B0604020202020204" pitchFamily="34" charset="0"/>
                </a:rPr>
                <a:t>Übung 2</a:t>
              </a:r>
            </a:p>
          </p:txBody>
        </p:sp>
        <p:sp>
          <p:nvSpPr>
            <p:cNvPr id="34" name="Textfeld 33"/>
            <p:cNvSpPr txBox="1"/>
            <p:nvPr/>
          </p:nvSpPr>
          <p:spPr>
            <a:xfrm>
              <a:off x="3168000" y="-1"/>
              <a:ext cx="645937" cy="248786"/>
            </a:xfrm>
            <a:prstGeom prst="rect">
              <a:avLst/>
            </a:prstGeom>
            <a:noFill/>
          </p:spPr>
          <p:txBody>
            <a:bodyPr wrap="none" lIns="72000" tIns="36000" rtlCol="0">
              <a:spAutoFit/>
            </a:bodyPr>
            <a:lstStyle/>
            <a:p>
              <a:r>
                <a:rPr lang="de-CH" sz="1000" dirty="0">
                  <a:solidFill>
                    <a:schemeClr val="bg1"/>
                  </a:solidFill>
                  <a:latin typeface="Arial" panose="020B0604020202020204" pitchFamily="34" charset="0"/>
                  <a:cs typeface="Arial" panose="020B0604020202020204" pitchFamily="34" charset="0"/>
                </a:rPr>
                <a:t>Übung 3</a:t>
              </a:r>
            </a:p>
          </p:txBody>
        </p:sp>
      </p:grpSp>
      <p:pic>
        <p:nvPicPr>
          <p:cNvPr id="22" name="Grafik 21"/>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7738153" y="360000"/>
            <a:ext cx="1116000" cy="1584000"/>
          </a:xfrm>
          <a:prstGeom prst="rect">
            <a:avLst/>
          </a:prstGeom>
        </p:spPr>
      </p:pic>
      <p:grpSp>
        <p:nvGrpSpPr>
          <p:cNvPr id="23" name="Gruppieren 22"/>
          <p:cNvGrpSpPr/>
          <p:nvPr/>
        </p:nvGrpSpPr>
        <p:grpSpPr>
          <a:xfrm rot="16200000">
            <a:off x="-2373750" y="2373750"/>
            <a:ext cx="5143500" cy="396000"/>
            <a:chOff x="720000" y="3600000"/>
            <a:chExt cx="4716000" cy="396000"/>
          </a:xfrm>
        </p:grpSpPr>
        <p:sp>
          <p:nvSpPr>
            <p:cNvPr id="24" name="Rechteck 23"/>
            <p:cNvSpPr/>
            <p:nvPr/>
          </p:nvSpPr>
          <p:spPr>
            <a:xfrm>
              <a:off x="720000" y="3600000"/>
              <a:ext cx="4716000" cy="3960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5" name="Rechteck 24"/>
            <p:cNvSpPr/>
            <p:nvPr/>
          </p:nvSpPr>
          <p:spPr>
            <a:xfrm>
              <a:off x="1584000" y="3600000"/>
              <a:ext cx="3852000" cy="369332"/>
            </a:xfrm>
            <a:prstGeom prst="rect">
              <a:avLst/>
            </a:prstGeom>
          </p:spPr>
          <p:txBody>
            <a:bodyPr wrap="square" lIns="72000" tIns="0" rIns="36000" bIns="0" anchor="ctr" anchorCtr="0">
              <a:spAutoFit/>
            </a:bodyPr>
            <a:lstStyle/>
            <a:p>
              <a:r>
                <a:rPr lang="de-CH" sz="600" dirty="0">
                  <a:solidFill>
                    <a:srgbClr val="404041"/>
                  </a:solidFill>
                  <a:latin typeface="Arial" panose="020B0604020202020204" pitchFamily="34" charset="0"/>
                  <a:cs typeface="Arial" panose="020B0604020202020204" pitchFamily="34" charset="0"/>
                </a:rPr>
                <a:t>Diese </a:t>
              </a:r>
              <a:r>
                <a:rPr lang="de-DE" sz="600" dirty="0">
                  <a:solidFill>
                    <a:srgbClr val="404041"/>
                  </a:solidFill>
                  <a:latin typeface="Arial" panose="020B0604020202020204" pitchFamily="34" charset="0"/>
                  <a:cs typeface="Arial" panose="020B0604020202020204" pitchFamily="34" charset="0"/>
                </a:rPr>
                <a:t>Abbildung darf nur unter der Bedingung für beliebige Zwecke genutzt (geteilt, bearbeitet, vervielfältigt, verbreitet, öffentlich zugänglich gemacht) werden, dass auf etwaige Veränderungen hingewiesen wird, dass eine Verbreitung unter denselben Lizenzbedingungen erfolgt und dass in folgender Weise Urheber- und Rechteangaben gemacht werden: </a:t>
              </a:r>
              <a:br>
                <a:rPr lang="de-DE" sz="600" dirty="0">
                  <a:solidFill>
                    <a:srgbClr val="404041"/>
                  </a:solidFill>
                  <a:latin typeface="Arial" panose="020B0604020202020204" pitchFamily="34" charset="0"/>
                  <a:cs typeface="Arial" panose="020B0604020202020204" pitchFamily="34" charset="0"/>
                </a:rPr>
              </a:br>
              <a:r>
                <a:rPr lang="de-DE" sz="600" b="1" dirty="0">
                  <a:solidFill>
                    <a:srgbClr val="404041"/>
                  </a:solidFill>
                  <a:latin typeface="Arial" panose="020B0604020202020204" pitchFamily="34" charset="0"/>
                  <a:cs typeface="Arial" panose="020B0604020202020204" pitchFamily="34" charset="0"/>
                </a:rPr>
                <a:t>Bild: Hossner &amp; </a:t>
              </a:r>
              <a:r>
                <a:rPr lang="de-DE" sz="600" b="1" dirty="0" err="1">
                  <a:solidFill>
                    <a:srgbClr val="404041"/>
                  </a:solidFill>
                  <a:latin typeface="Arial" panose="020B0604020202020204" pitchFamily="34" charset="0"/>
                  <a:cs typeface="Arial" panose="020B0604020202020204" pitchFamily="34" charset="0"/>
                </a:rPr>
                <a:t>Künzell</a:t>
              </a:r>
              <a:r>
                <a:rPr lang="de-DE" sz="600" b="1" dirty="0">
                  <a:solidFill>
                    <a:srgbClr val="404041"/>
                  </a:solidFill>
                  <a:latin typeface="Arial" panose="020B0604020202020204" pitchFamily="34" charset="0"/>
                  <a:cs typeface="Arial" panose="020B0604020202020204" pitchFamily="34" charset="0"/>
                </a:rPr>
                <a:t>, lizenziert unter CC BY-SA, Einführung in die Bewegungswissenschaft</a:t>
              </a:r>
              <a:endParaRPr lang="de-CH" sz="600" b="1" dirty="0">
                <a:solidFill>
                  <a:srgbClr val="404041"/>
                </a:solidFill>
                <a:latin typeface="Arial" panose="020B0604020202020204" pitchFamily="34" charset="0"/>
                <a:cs typeface="Arial" panose="020B0604020202020204" pitchFamily="34" charset="0"/>
              </a:endParaRPr>
            </a:p>
          </p:txBody>
        </p:sp>
        <p:pic>
          <p:nvPicPr>
            <p:cNvPr id="26" name="Grafik 25"/>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809514" y="3609529"/>
              <a:ext cx="767808" cy="358776"/>
            </a:xfrm>
            <a:prstGeom prst="rect">
              <a:avLst/>
            </a:prstGeom>
          </p:spPr>
        </p:pic>
      </p:grpSp>
    </p:spTree>
    <p:extLst>
      <p:ext uri="{BB962C8B-B14F-4D97-AF65-F5344CB8AC3E}">
        <p14:creationId xmlns:p14="http://schemas.microsoft.com/office/powerpoint/2010/main" val="2132885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5220000" y="360000"/>
            <a:ext cx="2401424" cy="1390568"/>
          </a:xfrm>
          <a:prstGeom prst="rect">
            <a:avLst/>
          </a:prstGeom>
          <a:noFill/>
        </p:spPr>
        <p:txBody>
          <a:bodyPr wrap="square" lIns="0" tIns="0" rIns="0" bIns="36000" rtlCol="0">
            <a:spAutoFit/>
          </a:bodyPr>
          <a:lstStyle/>
          <a:p>
            <a:pPr>
              <a:lnSpc>
                <a:spcPct val="110000"/>
              </a:lnSpc>
            </a:pPr>
            <a:r>
              <a:rPr lang="de-DE" sz="1000" dirty="0">
                <a:solidFill>
                  <a:srgbClr val="005C9F"/>
                </a:solidFill>
                <a:latin typeface="Arial" panose="020B0604020202020204" pitchFamily="34" charset="0"/>
                <a:cs typeface="Arial" panose="020B0604020202020204" pitchFamily="34" charset="0"/>
              </a:rPr>
              <a:t>Hossner, E.-J. &amp; </a:t>
            </a:r>
            <a:r>
              <a:rPr lang="de-DE" sz="1000" dirty="0" err="1">
                <a:solidFill>
                  <a:srgbClr val="005C9F"/>
                </a:solidFill>
                <a:latin typeface="Arial" panose="020B0604020202020204" pitchFamily="34" charset="0"/>
                <a:cs typeface="Arial" panose="020B0604020202020204" pitchFamily="34" charset="0"/>
              </a:rPr>
              <a:t>Künzell</a:t>
            </a:r>
            <a:r>
              <a:rPr lang="de-DE" sz="1000" dirty="0">
                <a:solidFill>
                  <a:srgbClr val="005C9F"/>
                </a:solidFill>
                <a:latin typeface="Arial" panose="020B0604020202020204" pitchFamily="34" charset="0"/>
                <a:cs typeface="Arial" panose="020B0604020202020204" pitchFamily="34" charset="0"/>
              </a:rPr>
              <a:t>, S. (2022).</a:t>
            </a:r>
          </a:p>
          <a:p>
            <a:pPr>
              <a:lnSpc>
                <a:spcPct val="110000"/>
              </a:lnSpc>
            </a:pPr>
            <a:r>
              <a:rPr lang="de-DE" sz="1000" i="1" dirty="0">
                <a:solidFill>
                  <a:srgbClr val="005C9F"/>
                </a:solidFill>
                <a:latin typeface="Arial" panose="020B0604020202020204" pitchFamily="34" charset="0"/>
                <a:cs typeface="Arial" panose="020B0604020202020204" pitchFamily="34" charset="0"/>
              </a:rPr>
              <a:t>Einführung in die Bewegungswissenschaft</a:t>
            </a:r>
            <a:r>
              <a:rPr lang="de-DE" sz="1000" dirty="0">
                <a:solidFill>
                  <a:srgbClr val="005C9F"/>
                </a:solidFill>
                <a:latin typeface="Arial" panose="020B0604020202020204" pitchFamily="34" charset="0"/>
                <a:cs typeface="Arial" panose="020B0604020202020204" pitchFamily="34" charset="0"/>
              </a:rPr>
              <a:t>.</a:t>
            </a:r>
          </a:p>
          <a:p>
            <a:pPr>
              <a:lnSpc>
                <a:spcPct val="110000"/>
              </a:lnSpc>
            </a:pPr>
            <a:r>
              <a:rPr lang="de-DE" sz="1000" dirty="0" err="1">
                <a:solidFill>
                  <a:srgbClr val="005C9F"/>
                </a:solidFill>
                <a:latin typeface="Arial" panose="020B0604020202020204" pitchFamily="34" charset="0"/>
                <a:cs typeface="Arial" panose="020B0604020202020204" pitchFamily="34" charset="0"/>
              </a:rPr>
              <a:t>Limpert</a:t>
            </a:r>
            <a:r>
              <a:rPr lang="de-DE" sz="1000" dirty="0">
                <a:solidFill>
                  <a:srgbClr val="005C9F"/>
                </a:solidFill>
                <a:latin typeface="Arial" panose="020B0604020202020204" pitchFamily="34" charset="0"/>
                <a:cs typeface="Arial" panose="020B0604020202020204" pitchFamily="34" charset="0"/>
              </a:rPr>
              <a:t>.</a:t>
            </a:r>
          </a:p>
          <a:p>
            <a:pPr>
              <a:lnSpc>
                <a:spcPct val="110000"/>
              </a:lnSpc>
            </a:pPr>
            <a:endParaRPr lang="de-DE" sz="1000" dirty="0">
              <a:solidFill>
                <a:srgbClr val="005C9F"/>
              </a:solidFill>
              <a:latin typeface="Arial" panose="020B0604020202020204" pitchFamily="34" charset="0"/>
              <a:cs typeface="Arial" panose="020B0604020202020204" pitchFamily="34" charset="0"/>
            </a:endParaRPr>
          </a:p>
          <a:p>
            <a:pPr>
              <a:lnSpc>
                <a:spcPct val="110000"/>
              </a:lnSpc>
            </a:pPr>
            <a:r>
              <a:rPr lang="de-DE" sz="1000" dirty="0">
                <a:solidFill>
                  <a:srgbClr val="005C9F"/>
                </a:solidFill>
                <a:latin typeface="Arial" panose="020B0604020202020204" pitchFamily="34" charset="0"/>
                <a:cs typeface="Arial" panose="020B0604020202020204" pitchFamily="34" charset="0"/>
              </a:rPr>
              <a:t>Kapitel 10:</a:t>
            </a:r>
          </a:p>
          <a:p>
            <a:pPr>
              <a:lnSpc>
                <a:spcPct val="110000"/>
              </a:lnSpc>
            </a:pPr>
            <a:r>
              <a:rPr lang="de-DE" sz="1000" dirty="0">
                <a:solidFill>
                  <a:srgbClr val="005C9F"/>
                </a:solidFill>
                <a:latin typeface="Arial" panose="020B0604020202020204" pitchFamily="34" charset="0"/>
                <a:cs typeface="Arial" panose="020B0604020202020204" pitchFamily="34" charset="0"/>
              </a:rPr>
              <a:t>Neulernen</a:t>
            </a:r>
          </a:p>
          <a:p>
            <a:pPr>
              <a:lnSpc>
                <a:spcPct val="110000"/>
              </a:lnSpc>
            </a:pPr>
            <a:r>
              <a:rPr lang="de-DE" sz="1000" dirty="0">
                <a:solidFill>
                  <a:srgbClr val="005C9F"/>
                </a:solidFill>
                <a:latin typeface="Arial" panose="020B0604020202020204" pitchFamily="34" charset="0"/>
                <a:cs typeface="Arial" panose="020B0604020202020204" pitchFamily="34" charset="0"/>
              </a:rPr>
              <a:t>Teil 10.1:</a:t>
            </a:r>
          </a:p>
          <a:p>
            <a:pPr>
              <a:lnSpc>
                <a:spcPct val="110000"/>
              </a:lnSpc>
            </a:pPr>
            <a:r>
              <a:rPr lang="de-CH" sz="1000" dirty="0">
                <a:solidFill>
                  <a:srgbClr val="005C9F"/>
                </a:solidFill>
                <a:latin typeface="Arial" panose="020B0604020202020204" pitchFamily="34" charset="0"/>
                <a:cs typeface="Arial" panose="020B0604020202020204" pitchFamily="34" charset="0"/>
              </a:rPr>
              <a:t>Bewegungsgrundmuster lernen</a:t>
            </a:r>
          </a:p>
        </p:txBody>
      </p:sp>
      <p:sp>
        <p:nvSpPr>
          <p:cNvPr id="15" name="Textfeld 14"/>
          <p:cNvSpPr txBox="1"/>
          <p:nvPr/>
        </p:nvSpPr>
        <p:spPr>
          <a:xfrm>
            <a:off x="5220000" y="2160000"/>
            <a:ext cx="3600000" cy="531039"/>
          </a:xfrm>
          <a:prstGeom prst="rect">
            <a:avLst/>
          </a:prstGeom>
          <a:noFill/>
        </p:spPr>
        <p:txBody>
          <a:bodyPr wrap="square" lIns="0" tIns="0" rIns="0" bIns="36000" rtlCol="0">
            <a:spAutoFit/>
          </a:bodyPr>
          <a:lstStyle/>
          <a:p>
            <a:pPr>
              <a:lnSpc>
                <a:spcPct val="110000"/>
              </a:lnSpc>
            </a:pPr>
            <a:r>
              <a:rPr lang="de-DE" sz="1000" b="1" dirty="0">
                <a:latin typeface="Arial" panose="020B0604020202020204" pitchFamily="34" charset="0"/>
                <a:cs typeface="Arial" panose="020B0604020202020204" pitchFamily="34" charset="0"/>
              </a:rPr>
              <a:t>Abbildung 10.4: Methodische Übungsreihe nach dem Prinzip der verminderten Lernhilfe zur Rolle rückwärts</a:t>
            </a:r>
            <a:br>
              <a:rPr lang="de-DE" sz="1000" b="1" dirty="0">
                <a:latin typeface="Arial" panose="020B0604020202020204" pitchFamily="34" charset="0"/>
                <a:cs typeface="Arial" panose="020B0604020202020204" pitchFamily="34" charset="0"/>
              </a:rPr>
            </a:br>
            <a:r>
              <a:rPr lang="de-DE" sz="1000" dirty="0">
                <a:latin typeface="Arial" panose="020B0604020202020204" pitchFamily="34" charset="0"/>
                <a:cs typeface="Arial" panose="020B0604020202020204" pitchFamily="34" charset="0"/>
              </a:rPr>
              <a:t>(S. 275)</a:t>
            </a:r>
            <a:r>
              <a:rPr lang="de-DE" sz="1000" b="1" dirty="0">
                <a:latin typeface="Arial" panose="020B0604020202020204" pitchFamily="34" charset="0"/>
                <a:cs typeface="Arial" panose="020B0604020202020204" pitchFamily="34" charset="0"/>
              </a:rPr>
              <a:t> </a:t>
            </a:r>
          </a:p>
        </p:txBody>
      </p:sp>
      <p:sp>
        <p:nvSpPr>
          <p:cNvPr id="16" name="Textfeld 15"/>
          <p:cNvSpPr txBox="1"/>
          <p:nvPr/>
        </p:nvSpPr>
        <p:spPr>
          <a:xfrm>
            <a:off x="5220000" y="2836800"/>
            <a:ext cx="3600000" cy="442617"/>
          </a:xfrm>
          <a:prstGeom prst="rect">
            <a:avLst/>
          </a:prstGeom>
          <a:noFill/>
        </p:spPr>
        <p:txBody>
          <a:bodyPr wrap="square" lIns="0" tIns="0" rIns="0" bIns="36000" rtlCol="0">
            <a:spAutoFit/>
          </a:bodyPr>
          <a:lstStyle/>
          <a:p>
            <a:pPr>
              <a:lnSpc>
                <a:spcPct val="110000"/>
              </a:lnSpc>
            </a:pPr>
            <a:r>
              <a:rPr lang="de-CH" sz="800" dirty="0">
                <a:latin typeface="Arial" panose="020B0604020202020204" pitchFamily="34" charset="0"/>
                <a:cs typeface="Arial" panose="020B0604020202020204" pitchFamily="34" charset="0"/>
              </a:rPr>
              <a:t>Bildnachweis:</a:t>
            </a:r>
          </a:p>
          <a:p>
            <a:pPr>
              <a:lnSpc>
                <a:spcPct val="110000"/>
              </a:lnSpc>
            </a:pPr>
            <a:r>
              <a:rPr lang="de-CH" sz="800" dirty="0">
                <a:latin typeface="Arial" panose="020B0604020202020204" pitchFamily="34" charset="0"/>
                <a:cs typeface="Arial" panose="020B0604020202020204" pitchFamily="34" charset="0"/>
              </a:rPr>
              <a:t>Abb. 10.4 / Bodenturn-Bildreihen: André Klostermann, Katia Haller </a:t>
            </a:r>
            <a:br>
              <a:rPr lang="de-CH" sz="800" dirty="0">
                <a:latin typeface="Arial" panose="020B0604020202020204" pitchFamily="34" charset="0"/>
                <a:cs typeface="Arial" panose="020B0604020202020204" pitchFamily="34" charset="0"/>
              </a:rPr>
            </a:br>
            <a:r>
              <a:rPr lang="de-CH" sz="800" dirty="0">
                <a:latin typeface="Arial" panose="020B0604020202020204" pitchFamily="34" charset="0"/>
                <a:cs typeface="Arial" panose="020B0604020202020204" pitchFamily="34" charset="0"/>
              </a:rPr>
              <a:t>&amp; Christina </a:t>
            </a:r>
            <a:r>
              <a:rPr lang="de-CH" sz="800" dirty="0" err="1">
                <a:latin typeface="Arial" panose="020B0604020202020204" pitchFamily="34" charset="0"/>
                <a:cs typeface="Arial" panose="020B0604020202020204" pitchFamily="34" charset="0"/>
              </a:rPr>
              <a:t>Bautista</a:t>
            </a:r>
            <a:r>
              <a:rPr lang="de-CH" sz="800" dirty="0">
                <a:latin typeface="Arial" panose="020B0604020202020204" pitchFamily="34" charset="0"/>
                <a:cs typeface="Arial" panose="020B0604020202020204" pitchFamily="34" charset="0"/>
              </a:rPr>
              <a:t> (Universität Bern)</a:t>
            </a:r>
          </a:p>
        </p:txBody>
      </p:sp>
      <p:grpSp>
        <p:nvGrpSpPr>
          <p:cNvPr id="28" name="Gruppieren 27"/>
          <p:cNvGrpSpPr/>
          <p:nvPr/>
        </p:nvGrpSpPr>
        <p:grpSpPr>
          <a:xfrm>
            <a:off x="540000" y="360000"/>
            <a:ext cx="4320000" cy="2773262"/>
            <a:chOff x="0" y="0"/>
            <a:chExt cx="4320000" cy="2773262"/>
          </a:xfrm>
        </p:grpSpPr>
        <p:grpSp>
          <p:nvGrpSpPr>
            <p:cNvPr id="29" name="Gruppieren 28"/>
            <p:cNvGrpSpPr/>
            <p:nvPr/>
          </p:nvGrpSpPr>
          <p:grpSpPr>
            <a:xfrm>
              <a:off x="0" y="0"/>
              <a:ext cx="4320000" cy="900000"/>
              <a:chOff x="0" y="0"/>
              <a:chExt cx="4320000" cy="900000"/>
            </a:xfrm>
          </p:grpSpPr>
          <p:grpSp>
            <p:nvGrpSpPr>
              <p:cNvPr id="44" name="Gruppieren 43"/>
              <p:cNvGrpSpPr/>
              <p:nvPr/>
            </p:nvGrpSpPr>
            <p:grpSpPr>
              <a:xfrm>
                <a:off x="0" y="0"/>
                <a:ext cx="4320000" cy="900000"/>
                <a:chOff x="28575" y="0"/>
                <a:chExt cx="4320000" cy="900000"/>
              </a:xfrm>
            </p:grpSpPr>
            <p:pic>
              <p:nvPicPr>
                <p:cNvPr id="46" name="Grafik 45"/>
                <p:cNvPicPr>
                  <a:picLocks/>
                </p:cNvPicPr>
                <p:nvPr/>
              </p:nvPicPr>
              <p:blipFill rotWithShape="1">
                <a:blip r:embed="rId2" cstate="print">
                  <a:extLst>
                    <a:ext uri="{28A0092B-C50C-407E-A947-70E740481C1C}">
                      <a14:useLocalDpi xmlns:a14="http://schemas.microsoft.com/office/drawing/2010/main"/>
                    </a:ext>
                  </a:extLst>
                </a:blip>
                <a:srcRect/>
                <a:stretch/>
              </p:blipFill>
              <p:spPr>
                <a:xfrm>
                  <a:off x="28575" y="0"/>
                  <a:ext cx="1440000" cy="900000"/>
                </a:xfrm>
                <a:prstGeom prst="rect">
                  <a:avLst/>
                </a:prstGeom>
              </p:spPr>
            </p:pic>
            <p:pic>
              <p:nvPicPr>
                <p:cNvPr id="47" name="Grafik 46"/>
                <p:cNvPicPr>
                  <a:picLocks/>
                </p:cNvPicPr>
                <p:nvPr/>
              </p:nvPicPr>
              <p:blipFill rotWithShape="1">
                <a:blip r:embed="rId3" cstate="print">
                  <a:extLst>
                    <a:ext uri="{28A0092B-C50C-407E-A947-70E740481C1C}">
                      <a14:useLocalDpi xmlns:a14="http://schemas.microsoft.com/office/drawing/2010/main"/>
                    </a:ext>
                  </a:extLst>
                </a:blip>
                <a:srcRect/>
                <a:stretch/>
              </p:blipFill>
              <p:spPr>
                <a:xfrm>
                  <a:off x="2908575" y="0"/>
                  <a:ext cx="1440000" cy="900000"/>
                </a:xfrm>
                <a:prstGeom prst="rect">
                  <a:avLst/>
                </a:prstGeom>
              </p:spPr>
            </p:pic>
            <p:pic>
              <p:nvPicPr>
                <p:cNvPr id="48" name="Grafik 47"/>
                <p:cNvPicPr>
                  <a:picLocks/>
                </p:cNvPicPr>
                <p:nvPr/>
              </p:nvPicPr>
              <p:blipFill rotWithShape="1">
                <a:blip r:embed="rId4" cstate="print">
                  <a:extLst>
                    <a:ext uri="{28A0092B-C50C-407E-A947-70E740481C1C}">
                      <a14:useLocalDpi xmlns:a14="http://schemas.microsoft.com/office/drawing/2010/main"/>
                    </a:ext>
                  </a:extLst>
                </a:blip>
                <a:srcRect/>
                <a:stretch/>
              </p:blipFill>
              <p:spPr>
                <a:xfrm>
                  <a:off x="1468575" y="0"/>
                  <a:ext cx="1440000" cy="900000"/>
                </a:xfrm>
                <a:prstGeom prst="rect">
                  <a:avLst/>
                </a:prstGeom>
              </p:spPr>
            </p:pic>
          </p:grpSp>
          <p:sp>
            <p:nvSpPr>
              <p:cNvPr id="45" name="Textfeld 44"/>
              <p:cNvSpPr txBox="1"/>
              <p:nvPr/>
            </p:nvSpPr>
            <p:spPr>
              <a:xfrm>
                <a:off x="0" y="0"/>
                <a:ext cx="645937" cy="236406"/>
              </a:xfrm>
              <a:prstGeom prst="rect">
                <a:avLst/>
              </a:prstGeom>
              <a:noFill/>
            </p:spPr>
            <p:txBody>
              <a:bodyPr wrap="none" lIns="72000" tIns="36000" rtlCol="0">
                <a:spAutoFit/>
              </a:bodyPr>
              <a:lstStyle/>
              <a:p>
                <a:r>
                  <a:rPr lang="de-CH" sz="1000" dirty="0">
                    <a:solidFill>
                      <a:schemeClr val="bg1"/>
                    </a:solidFill>
                    <a:latin typeface="Arial" panose="020B0604020202020204" pitchFamily="34" charset="0"/>
                    <a:cs typeface="Arial" panose="020B0604020202020204" pitchFamily="34" charset="0"/>
                  </a:rPr>
                  <a:t>Übung 1</a:t>
                </a:r>
              </a:p>
            </p:txBody>
          </p:sp>
        </p:grpSp>
        <p:grpSp>
          <p:nvGrpSpPr>
            <p:cNvPr id="30" name="Gruppieren 29"/>
            <p:cNvGrpSpPr/>
            <p:nvPr/>
          </p:nvGrpSpPr>
          <p:grpSpPr>
            <a:xfrm>
              <a:off x="0" y="936000"/>
              <a:ext cx="4320000" cy="901262"/>
              <a:chOff x="0" y="898738"/>
              <a:chExt cx="4320000" cy="901262"/>
            </a:xfrm>
          </p:grpSpPr>
          <p:grpSp>
            <p:nvGrpSpPr>
              <p:cNvPr id="37" name="Gruppieren 36"/>
              <p:cNvGrpSpPr/>
              <p:nvPr/>
            </p:nvGrpSpPr>
            <p:grpSpPr>
              <a:xfrm>
                <a:off x="0" y="900000"/>
                <a:ext cx="4320000" cy="900000"/>
                <a:chOff x="28575" y="900000"/>
                <a:chExt cx="4320000" cy="900000"/>
              </a:xfrm>
            </p:grpSpPr>
            <p:pic>
              <p:nvPicPr>
                <p:cNvPr id="39" name="Grafik 38"/>
                <p:cNvPicPr>
                  <a:picLocks/>
                </p:cNvPicPr>
                <p:nvPr/>
              </p:nvPicPr>
              <p:blipFill rotWithShape="1">
                <a:blip r:embed="rId5" cstate="print">
                  <a:extLst>
                    <a:ext uri="{28A0092B-C50C-407E-A947-70E740481C1C}">
                      <a14:useLocalDpi xmlns:a14="http://schemas.microsoft.com/office/drawing/2010/main"/>
                    </a:ext>
                  </a:extLst>
                </a:blip>
                <a:srcRect/>
                <a:stretch/>
              </p:blipFill>
              <p:spPr>
                <a:xfrm>
                  <a:off x="2908575" y="900000"/>
                  <a:ext cx="1440000" cy="900000"/>
                </a:xfrm>
                <a:prstGeom prst="rect">
                  <a:avLst/>
                </a:prstGeom>
              </p:spPr>
            </p:pic>
            <p:pic>
              <p:nvPicPr>
                <p:cNvPr id="40" name="Grafik 39"/>
                <p:cNvPicPr>
                  <a:picLocks/>
                </p:cNvPicPr>
                <p:nvPr/>
              </p:nvPicPr>
              <p:blipFill rotWithShape="1">
                <a:blip r:embed="rId6" cstate="print">
                  <a:extLst>
                    <a:ext uri="{28A0092B-C50C-407E-A947-70E740481C1C}">
                      <a14:useLocalDpi xmlns:a14="http://schemas.microsoft.com/office/drawing/2010/main"/>
                    </a:ext>
                  </a:extLst>
                </a:blip>
                <a:srcRect/>
                <a:stretch/>
              </p:blipFill>
              <p:spPr>
                <a:xfrm>
                  <a:off x="28575" y="900000"/>
                  <a:ext cx="1440000" cy="900000"/>
                </a:xfrm>
                <a:prstGeom prst="rect">
                  <a:avLst/>
                </a:prstGeom>
              </p:spPr>
            </p:pic>
            <p:grpSp>
              <p:nvGrpSpPr>
                <p:cNvPr id="41" name="Gruppieren 40"/>
                <p:cNvGrpSpPr/>
                <p:nvPr/>
              </p:nvGrpSpPr>
              <p:grpSpPr>
                <a:xfrm>
                  <a:off x="1468575" y="900000"/>
                  <a:ext cx="1440000" cy="900000"/>
                  <a:chOff x="1440000" y="900000"/>
                  <a:chExt cx="1440000" cy="900000"/>
                </a:xfrm>
              </p:grpSpPr>
              <p:pic>
                <p:nvPicPr>
                  <p:cNvPr id="42" name="Grafik 41"/>
                  <p:cNvPicPr>
                    <a:picLocks/>
                  </p:cNvPicPr>
                  <p:nvPr/>
                </p:nvPicPr>
                <p:blipFill rotWithShape="1">
                  <a:blip r:embed="rId7" cstate="print">
                    <a:extLst>
                      <a:ext uri="{28A0092B-C50C-407E-A947-70E740481C1C}">
                        <a14:useLocalDpi xmlns:a14="http://schemas.microsoft.com/office/drawing/2010/main"/>
                      </a:ext>
                    </a:extLst>
                  </a:blip>
                  <a:srcRect/>
                  <a:stretch/>
                </p:blipFill>
                <p:spPr>
                  <a:xfrm>
                    <a:off x="1440000" y="900000"/>
                    <a:ext cx="1440000" cy="900000"/>
                  </a:xfrm>
                  <a:prstGeom prst="rect">
                    <a:avLst/>
                  </a:prstGeom>
                </p:spPr>
              </p:pic>
              <p:pic>
                <p:nvPicPr>
                  <p:cNvPr id="43" name="Grafik 42"/>
                  <p:cNvPicPr>
                    <a:picLocks/>
                  </p:cNvPicPr>
                  <p:nvPr/>
                </p:nvPicPr>
                <p:blipFill rotWithShape="1">
                  <a:blip r:embed="rId8" cstate="print">
                    <a:extLst>
                      <a:ext uri="{28A0092B-C50C-407E-A947-70E740481C1C}">
                        <a14:useLocalDpi xmlns:a14="http://schemas.microsoft.com/office/drawing/2010/main"/>
                      </a:ext>
                    </a:extLst>
                  </a:blip>
                  <a:srcRect/>
                  <a:stretch/>
                </p:blipFill>
                <p:spPr>
                  <a:xfrm>
                    <a:off x="2182675" y="1060311"/>
                    <a:ext cx="184943" cy="152402"/>
                  </a:xfrm>
                  <a:prstGeom prst="rect">
                    <a:avLst/>
                  </a:prstGeom>
                </p:spPr>
              </p:pic>
            </p:grpSp>
          </p:grpSp>
          <p:sp>
            <p:nvSpPr>
              <p:cNvPr id="38" name="Textfeld 37"/>
              <p:cNvSpPr txBox="1"/>
              <p:nvPr/>
            </p:nvSpPr>
            <p:spPr>
              <a:xfrm>
                <a:off x="0" y="898738"/>
                <a:ext cx="645937" cy="236406"/>
              </a:xfrm>
              <a:prstGeom prst="rect">
                <a:avLst/>
              </a:prstGeom>
              <a:noFill/>
            </p:spPr>
            <p:txBody>
              <a:bodyPr wrap="none" lIns="72000" tIns="36000" rtlCol="0">
                <a:spAutoFit/>
              </a:bodyPr>
              <a:lstStyle/>
              <a:p>
                <a:r>
                  <a:rPr lang="de-CH" sz="1000" dirty="0">
                    <a:solidFill>
                      <a:schemeClr val="bg1"/>
                    </a:solidFill>
                    <a:latin typeface="Arial" panose="020B0604020202020204" pitchFamily="34" charset="0"/>
                    <a:cs typeface="Arial" panose="020B0604020202020204" pitchFamily="34" charset="0"/>
                  </a:rPr>
                  <a:t>Übung 2</a:t>
                </a:r>
              </a:p>
            </p:txBody>
          </p:sp>
        </p:grpSp>
        <p:grpSp>
          <p:nvGrpSpPr>
            <p:cNvPr id="31" name="Gruppieren 30"/>
            <p:cNvGrpSpPr/>
            <p:nvPr/>
          </p:nvGrpSpPr>
          <p:grpSpPr>
            <a:xfrm>
              <a:off x="0" y="1872000"/>
              <a:ext cx="4320000" cy="901262"/>
              <a:chOff x="0" y="1798738"/>
              <a:chExt cx="4320000" cy="901262"/>
            </a:xfrm>
          </p:grpSpPr>
          <p:grpSp>
            <p:nvGrpSpPr>
              <p:cNvPr id="32" name="Gruppieren 31"/>
              <p:cNvGrpSpPr/>
              <p:nvPr/>
            </p:nvGrpSpPr>
            <p:grpSpPr>
              <a:xfrm>
                <a:off x="0" y="1800000"/>
                <a:ext cx="4320000" cy="900000"/>
                <a:chOff x="28575" y="1800000"/>
                <a:chExt cx="4320000" cy="900000"/>
              </a:xfrm>
            </p:grpSpPr>
            <p:pic>
              <p:nvPicPr>
                <p:cNvPr id="34" name="Grafik 33"/>
                <p:cNvPicPr>
                  <a:picLocks/>
                </p:cNvPicPr>
                <p:nvPr/>
              </p:nvPicPr>
              <p:blipFill rotWithShape="1">
                <a:blip r:embed="rId9" cstate="print">
                  <a:extLst>
                    <a:ext uri="{28A0092B-C50C-407E-A947-70E740481C1C}">
                      <a14:useLocalDpi xmlns:a14="http://schemas.microsoft.com/office/drawing/2010/main"/>
                    </a:ext>
                  </a:extLst>
                </a:blip>
                <a:srcRect/>
                <a:stretch/>
              </p:blipFill>
              <p:spPr>
                <a:xfrm>
                  <a:off x="1468575" y="1800000"/>
                  <a:ext cx="1440000" cy="900000"/>
                </a:xfrm>
                <a:prstGeom prst="rect">
                  <a:avLst/>
                </a:prstGeom>
              </p:spPr>
            </p:pic>
            <p:pic>
              <p:nvPicPr>
                <p:cNvPr id="35" name="Grafik 34"/>
                <p:cNvPicPr>
                  <a:picLocks/>
                </p:cNvPicPr>
                <p:nvPr/>
              </p:nvPicPr>
              <p:blipFill rotWithShape="1">
                <a:blip r:embed="rId10" cstate="print">
                  <a:extLst>
                    <a:ext uri="{28A0092B-C50C-407E-A947-70E740481C1C}">
                      <a14:useLocalDpi xmlns:a14="http://schemas.microsoft.com/office/drawing/2010/main"/>
                    </a:ext>
                  </a:extLst>
                </a:blip>
                <a:srcRect/>
                <a:stretch/>
              </p:blipFill>
              <p:spPr>
                <a:xfrm>
                  <a:off x="28575" y="1800000"/>
                  <a:ext cx="1440000" cy="900000"/>
                </a:xfrm>
                <a:prstGeom prst="rect">
                  <a:avLst/>
                </a:prstGeom>
              </p:spPr>
            </p:pic>
            <p:pic>
              <p:nvPicPr>
                <p:cNvPr id="36" name="Grafik 35"/>
                <p:cNvPicPr>
                  <a:picLocks/>
                </p:cNvPicPr>
                <p:nvPr/>
              </p:nvPicPr>
              <p:blipFill rotWithShape="1">
                <a:blip r:embed="rId11" cstate="print">
                  <a:extLst>
                    <a:ext uri="{28A0092B-C50C-407E-A947-70E740481C1C}">
                      <a14:useLocalDpi xmlns:a14="http://schemas.microsoft.com/office/drawing/2010/main"/>
                    </a:ext>
                  </a:extLst>
                </a:blip>
                <a:srcRect/>
                <a:stretch/>
              </p:blipFill>
              <p:spPr>
                <a:xfrm>
                  <a:off x="2908575" y="1800000"/>
                  <a:ext cx="1440000" cy="900000"/>
                </a:xfrm>
                <a:prstGeom prst="rect">
                  <a:avLst/>
                </a:prstGeom>
              </p:spPr>
            </p:pic>
          </p:grpSp>
          <p:sp>
            <p:nvSpPr>
              <p:cNvPr id="33" name="Textfeld 32"/>
              <p:cNvSpPr txBox="1"/>
              <p:nvPr/>
            </p:nvSpPr>
            <p:spPr>
              <a:xfrm>
                <a:off x="0" y="1798738"/>
                <a:ext cx="645937" cy="236406"/>
              </a:xfrm>
              <a:prstGeom prst="rect">
                <a:avLst/>
              </a:prstGeom>
              <a:noFill/>
            </p:spPr>
            <p:txBody>
              <a:bodyPr wrap="none" lIns="72000" tIns="36000" rtlCol="0">
                <a:spAutoFit/>
              </a:bodyPr>
              <a:lstStyle/>
              <a:p>
                <a:r>
                  <a:rPr lang="de-CH" sz="1000" dirty="0">
                    <a:solidFill>
                      <a:schemeClr val="bg1"/>
                    </a:solidFill>
                    <a:latin typeface="Arial" panose="020B0604020202020204" pitchFamily="34" charset="0"/>
                    <a:cs typeface="Arial" panose="020B0604020202020204" pitchFamily="34" charset="0"/>
                  </a:rPr>
                  <a:t>Übung 3</a:t>
                </a:r>
              </a:p>
            </p:txBody>
          </p:sp>
        </p:grpSp>
      </p:grpSp>
      <p:pic>
        <p:nvPicPr>
          <p:cNvPr id="27" name="Grafik 26"/>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7738153" y="360000"/>
            <a:ext cx="1116000" cy="1584000"/>
          </a:xfrm>
          <a:prstGeom prst="rect">
            <a:avLst/>
          </a:prstGeom>
        </p:spPr>
      </p:pic>
      <p:grpSp>
        <p:nvGrpSpPr>
          <p:cNvPr id="49" name="Gruppieren 48"/>
          <p:cNvGrpSpPr/>
          <p:nvPr/>
        </p:nvGrpSpPr>
        <p:grpSpPr>
          <a:xfrm rot="16200000">
            <a:off x="-2373750" y="2373750"/>
            <a:ext cx="5143500" cy="396000"/>
            <a:chOff x="720000" y="3600000"/>
            <a:chExt cx="4716000" cy="396000"/>
          </a:xfrm>
        </p:grpSpPr>
        <p:sp>
          <p:nvSpPr>
            <p:cNvPr id="50" name="Rechteck 49"/>
            <p:cNvSpPr/>
            <p:nvPr/>
          </p:nvSpPr>
          <p:spPr>
            <a:xfrm>
              <a:off x="720000" y="3600000"/>
              <a:ext cx="4716000" cy="3960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1" name="Rechteck 50"/>
            <p:cNvSpPr/>
            <p:nvPr/>
          </p:nvSpPr>
          <p:spPr>
            <a:xfrm>
              <a:off x="1584000" y="3600000"/>
              <a:ext cx="3852000" cy="369332"/>
            </a:xfrm>
            <a:prstGeom prst="rect">
              <a:avLst/>
            </a:prstGeom>
          </p:spPr>
          <p:txBody>
            <a:bodyPr wrap="square" lIns="72000" tIns="0" rIns="36000" bIns="0" anchor="ctr" anchorCtr="0">
              <a:spAutoFit/>
            </a:bodyPr>
            <a:lstStyle/>
            <a:p>
              <a:r>
                <a:rPr lang="de-CH" sz="600" dirty="0">
                  <a:solidFill>
                    <a:srgbClr val="404041"/>
                  </a:solidFill>
                  <a:latin typeface="Arial" panose="020B0604020202020204" pitchFamily="34" charset="0"/>
                  <a:cs typeface="Arial" panose="020B0604020202020204" pitchFamily="34" charset="0"/>
                </a:rPr>
                <a:t>Diese </a:t>
              </a:r>
              <a:r>
                <a:rPr lang="de-DE" sz="600" dirty="0">
                  <a:solidFill>
                    <a:srgbClr val="404041"/>
                  </a:solidFill>
                  <a:latin typeface="Arial" panose="020B0604020202020204" pitchFamily="34" charset="0"/>
                  <a:cs typeface="Arial" panose="020B0604020202020204" pitchFamily="34" charset="0"/>
                </a:rPr>
                <a:t>Abbildung darf nur unter der Bedingung für beliebige Zwecke genutzt (geteilt, bearbeitet, vervielfältigt, verbreitet, öffentlich zugänglich gemacht) werden, dass auf etwaige Veränderungen hingewiesen wird, dass eine Verbreitung unter denselben Lizenzbedingungen erfolgt und dass in folgender Weise Urheber- und Rechteangaben gemacht werden: </a:t>
              </a:r>
              <a:br>
                <a:rPr lang="de-DE" sz="600" dirty="0">
                  <a:solidFill>
                    <a:srgbClr val="404041"/>
                  </a:solidFill>
                  <a:latin typeface="Arial" panose="020B0604020202020204" pitchFamily="34" charset="0"/>
                  <a:cs typeface="Arial" panose="020B0604020202020204" pitchFamily="34" charset="0"/>
                </a:rPr>
              </a:br>
              <a:r>
                <a:rPr lang="de-DE" sz="600" b="1" dirty="0">
                  <a:solidFill>
                    <a:srgbClr val="404041"/>
                  </a:solidFill>
                  <a:latin typeface="Arial" panose="020B0604020202020204" pitchFamily="34" charset="0"/>
                  <a:cs typeface="Arial" panose="020B0604020202020204" pitchFamily="34" charset="0"/>
                </a:rPr>
                <a:t>Bild: Hossner &amp; </a:t>
              </a:r>
              <a:r>
                <a:rPr lang="de-DE" sz="600" b="1" dirty="0" err="1">
                  <a:solidFill>
                    <a:srgbClr val="404041"/>
                  </a:solidFill>
                  <a:latin typeface="Arial" panose="020B0604020202020204" pitchFamily="34" charset="0"/>
                  <a:cs typeface="Arial" panose="020B0604020202020204" pitchFamily="34" charset="0"/>
                </a:rPr>
                <a:t>Künzell</a:t>
              </a:r>
              <a:r>
                <a:rPr lang="de-DE" sz="600" b="1" dirty="0">
                  <a:solidFill>
                    <a:srgbClr val="404041"/>
                  </a:solidFill>
                  <a:latin typeface="Arial" panose="020B0604020202020204" pitchFamily="34" charset="0"/>
                  <a:cs typeface="Arial" panose="020B0604020202020204" pitchFamily="34" charset="0"/>
                </a:rPr>
                <a:t>, lizenziert unter CC BY-SA, Einführung in die Bewegungswissenschaft</a:t>
              </a:r>
              <a:endParaRPr lang="de-CH" sz="600" b="1" dirty="0">
                <a:solidFill>
                  <a:srgbClr val="404041"/>
                </a:solidFill>
                <a:latin typeface="Arial" panose="020B0604020202020204" pitchFamily="34" charset="0"/>
                <a:cs typeface="Arial" panose="020B0604020202020204" pitchFamily="34" charset="0"/>
              </a:endParaRPr>
            </a:p>
          </p:txBody>
        </p:sp>
        <p:pic>
          <p:nvPicPr>
            <p:cNvPr id="52" name="Grafik 51"/>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809514" y="3609529"/>
              <a:ext cx="767808" cy="358776"/>
            </a:xfrm>
            <a:prstGeom prst="rect">
              <a:avLst/>
            </a:prstGeom>
          </p:spPr>
        </p:pic>
      </p:grpSp>
    </p:spTree>
    <p:extLst>
      <p:ext uri="{BB962C8B-B14F-4D97-AF65-F5344CB8AC3E}">
        <p14:creationId xmlns:p14="http://schemas.microsoft.com/office/powerpoint/2010/main" val="720429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5220000" y="360000"/>
            <a:ext cx="2401424" cy="1559846"/>
          </a:xfrm>
          <a:prstGeom prst="rect">
            <a:avLst/>
          </a:prstGeom>
          <a:noFill/>
        </p:spPr>
        <p:txBody>
          <a:bodyPr wrap="square" lIns="0" tIns="0" rIns="0" bIns="36000" rtlCol="0">
            <a:spAutoFit/>
          </a:bodyPr>
          <a:lstStyle/>
          <a:p>
            <a:pPr>
              <a:lnSpc>
                <a:spcPct val="110000"/>
              </a:lnSpc>
            </a:pPr>
            <a:r>
              <a:rPr lang="de-DE" sz="1000" dirty="0">
                <a:solidFill>
                  <a:srgbClr val="005C9F"/>
                </a:solidFill>
                <a:latin typeface="Arial" panose="020B0604020202020204" pitchFamily="34" charset="0"/>
                <a:cs typeface="Arial" panose="020B0604020202020204" pitchFamily="34" charset="0"/>
              </a:rPr>
              <a:t>Hossner, E.-J. &amp; </a:t>
            </a:r>
            <a:r>
              <a:rPr lang="de-DE" sz="1000" dirty="0" err="1">
                <a:solidFill>
                  <a:srgbClr val="005C9F"/>
                </a:solidFill>
                <a:latin typeface="Arial" panose="020B0604020202020204" pitchFamily="34" charset="0"/>
                <a:cs typeface="Arial" panose="020B0604020202020204" pitchFamily="34" charset="0"/>
              </a:rPr>
              <a:t>Künzell</a:t>
            </a:r>
            <a:r>
              <a:rPr lang="de-DE" sz="1000" dirty="0">
                <a:solidFill>
                  <a:srgbClr val="005C9F"/>
                </a:solidFill>
                <a:latin typeface="Arial" panose="020B0604020202020204" pitchFamily="34" charset="0"/>
                <a:cs typeface="Arial" panose="020B0604020202020204" pitchFamily="34" charset="0"/>
              </a:rPr>
              <a:t>, S. (2022).</a:t>
            </a:r>
          </a:p>
          <a:p>
            <a:pPr>
              <a:lnSpc>
                <a:spcPct val="110000"/>
              </a:lnSpc>
            </a:pPr>
            <a:r>
              <a:rPr lang="de-DE" sz="1000" i="1" dirty="0">
                <a:solidFill>
                  <a:srgbClr val="005C9F"/>
                </a:solidFill>
                <a:latin typeface="Arial" panose="020B0604020202020204" pitchFamily="34" charset="0"/>
                <a:cs typeface="Arial" panose="020B0604020202020204" pitchFamily="34" charset="0"/>
              </a:rPr>
              <a:t>Einführung in die Bewegungswissenschaft</a:t>
            </a:r>
            <a:r>
              <a:rPr lang="de-DE" sz="1000" dirty="0">
                <a:solidFill>
                  <a:srgbClr val="005C9F"/>
                </a:solidFill>
                <a:latin typeface="Arial" panose="020B0604020202020204" pitchFamily="34" charset="0"/>
                <a:cs typeface="Arial" panose="020B0604020202020204" pitchFamily="34" charset="0"/>
              </a:rPr>
              <a:t>.</a:t>
            </a:r>
          </a:p>
          <a:p>
            <a:pPr>
              <a:lnSpc>
                <a:spcPct val="110000"/>
              </a:lnSpc>
            </a:pPr>
            <a:r>
              <a:rPr lang="de-DE" sz="1000" dirty="0" err="1">
                <a:solidFill>
                  <a:srgbClr val="005C9F"/>
                </a:solidFill>
                <a:latin typeface="Arial" panose="020B0604020202020204" pitchFamily="34" charset="0"/>
                <a:cs typeface="Arial" panose="020B0604020202020204" pitchFamily="34" charset="0"/>
              </a:rPr>
              <a:t>Limpert</a:t>
            </a:r>
            <a:r>
              <a:rPr lang="de-DE" sz="1000" dirty="0">
                <a:solidFill>
                  <a:srgbClr val="005C9F"/>
                </a:solidFill>
                <a:latin typeface="Arial" panose="020B0604020202020204" pitchFamily="34" charset="0"/>
                <a:cs typeface="Arial" panose="020B0604020202020204" pitchFamily="34" charset="0"/>
              </a:rPr>
              <a:t>.</a:t>
            </a:r>
          </a:p>
          <a:p>
            <a:pPr>
              <a:lnSpc>
                <a:spcPct val="110000"/>
              </a:lnSpc>
            </a:pPr>
            <a:endParaRPr lang="de-DE" sz="1000" dirty="0">
              <a:solidFill>
                <a:srgbClr val="005C9F"/>
              </a:solidFill>
              <a:latin typeface="Arial" panose="020B0604020202020204" pitchFamily="34" charset="0"/>
              <a:cs typeface="Arial" panose="020B0604020202020204" pitchFamily="34" charset="0"/>
            </a:endParaRPr>
          </a:p>
          <a:p>
            <a:pPr>
              <a:lnSpc>
                <a:spcPct val="110000"/>
              </a:lnSpc>
            </a:pPr>
            <a:r>
              <a:rPr lang="de-DE" sz="1000" dirty="0">
                <a:solidFill>
                  <a:srgbClr val="005C9F"/>
                </a:solidFill>
                <a:latin typeface="Arial" panose="020B0604020202020204" pitchFamily="34" charset="0"/>
                <a:cs typeface="Arial" panose="020B0604020202020204" pitchFamily="34" charset="0"/>
              </a:rPr>
              <a:t>Kapitel 10:</a:t>
            </a:r>
          </a:p>
          <a:p>
            <a:pPr>
              <a:lnSpc>
                <a:spcPct val="110000"/>
              </a:lnSpc>
            </a:pPr>
            <a:r>
              <a:rPr lang="de-DE" sz="1000" dirty="0">
                <a:solidFill>
                  <a:srgbClr val="005C9F"/>
                </a:solidFill>
                <a:latin typeface="Arial" panose="020B0604020202020204" pitchFamily="34" charset="0"/>
                <a:cs typeface="Arial" panose="020B0604020202020204" pitchFamily="34" charset="0"/>
              </a:rPr>
              <a:t>Neulernen</a:t>
            </a:r>
          </a:p>
          <a:p>
            <a:pPr>
              <a:lnSpc>
                <a:spcPct val="110000"/>
              </a:lnSpc>
            </a:pPr>
            <a:r>
              <a:rPr lang="de-DE" sz="1000" dirty="0">
                <a:solidFill>
                  <a:srgbClr val="005C9F"/>
                </a:solidFill>
                <a:latin typeface="Arial" panose="020B0604020202020204" pitchFamily="34" charset="0"/>
                <a:cs typeface="Arial" panose="020B0604020202020204" pitchFamily="34" charset="0"/>
              </a:rPr>
              <a:t>Teil 10.2:</a:t>
            </a:r>
          </a:p>
          <a:p>
            <a:pPr>
              <a:lnSpc>
                <a:spcPct val="110000"/>
              </a:lnSpc>
            </a:pPr>
            <a:r>
              <a:rPr lang="de-CH" sz="1000" dirty="0">
                <a:solidFill>
                  <a:srgbClr val="005C9F"/>
                </a:solidFill>
                <a:latin typeface="Arial" panose="020B0604020202020204" pitchFamily="34" charset="0"/>
                <a:cs typeface="Arial" panose="020B0604020202020204" pitchFamily="34" charset="0"/>
              </a:rPr>
              <a:t>Sequenzlernen und hierarchische Kontrolle</a:t>
            </a:r>
          </a:p>
        </p:txBody>
      </p:sp>
      <p:sp>
        <p:nvSpPr>
          <p:cNvPr id="15" name="Textfeld 14"/>
          <p:cNvSpPr txBox="1"/>
          <p:nvPr/>
        </p:nvSpPr>
        <p:spPr>
          <a:xfrm>
            <a:off x="5220000" y="2160000"/>
            <a:ext cx="3600000" cy="713460"/>
          </a:xfrm>
          <a:prstGeom prst="rect">
            <a:avLst/>
          </a:prstGeom>
          <a:noFill/>
        </p:spPr>
        <p:txBody>
          <a:bodyPr wrap="square" lIns="0" tIns="0" rIns="0" bIns="36000" rtlCol="0">
            <a:spAutoFit/>
          </a:bodyPr>
          <a:lstStyle/>
          <a:p>
            <a:pPr>
              <a:lnSpc>
                <a:spcPct val="110000"/>
              </a:lnSpc>
            </a:pPr>
            <a:r>
              <a:rPr lang="de-DE" sz="1000" b="1" dirty="0">
                <a:latin typeface="Arial" panose="020B0604020202020204" pitchFamily="34" charset="0"/>
                <a:cs typeface="Arial" panose="020B0604020202020204" pitchFamily="34" charset="0"/>
              </a:rPr>
              <a:t>Abbildung 10.5: Konzeptionen der Kettenbildung beim Sequenzlernen (a: </a:t>
            </a:r>
            <a:r>
              <a:rPr lang="de-DE" sz="1000" b="1" dirty="0" err="1">
                <a:latin typeface="Arial" panose="020B0604020202020204" pitchFamily="34" charset="0"/>
                <a:cs typeface="Arial" panose="020B0604020202020204" pitchFamily="34" charset="0"/>
              </a:rPr>
              <a:t>unverkettet</a:t>
            </a:r>
            <a:r>
              <a:rPr lang="de-DE" sz="1000" b="1" dirty="0">
                <a:latin typeface="Arial" panose="020B0604020202020204" pitchFamily="34" charset="0"/>
                <a:cs typeface="Arial" panose="020B0604020202020204" pitchFamily="34" charset="0"/>
              </a:rPr>
              <a:t>, b: behavioristisch, c: motorisch, d: intentional, e: antizipativ) </a:t>
            </a:r>
            <a:r>
              <a:rPr lang="de-DE" sz="1000" dirty="0">
                <a:latin typeface="Arial" panose="020B0604020202020204" pitchFamily="34" charset="0"/>
                <a:cs typeface="Arial" panose="020B0604020202020204" pitchFamily="34" charset="0"/>
              </a:rPr>
              <a:t>(S. 278)</a:t>
            </a:r>
            <a:endParaRPr lang="de-DE" sz="1000" b="1" dirty="0">
              <a:latin typeface="Arial" panose="020B0604020202020204" pitchFamily="34" charset="0"/>
              <a:cs typeface="Arial" panose="020B0604020202020204" pitchFamily="34" charset="0"/>
            </a:endParaRPr>
          </a:p>
          <a:p>
            <a:pPr lvl="0">
              <a:lnSpc>
                <a:spcPct val="110000"/>
              </a:lnSpc>
            </a:pPr>
            <a:r>
              <a:rPr lang="de-DE" sz="1000" dirty="0">
                <a:solidFill>
                  <a:prstClr val="black"/>
                </a:solidFill>
                <a:latin typeface="Arial" panose="020B0604020202020204" pitchFamily="34" charset="0"/>
                <a:cs typeface="Arial" panose="020B0604020202020204" pitchFamily="34" charset="0"/>
              </a:rPr>
              <a:t>[Teilabbildungen a–c]</a:t>
            </a:r>
            <a:endParaRPr lang="de-DE" sz="1000" b="1" dirty="0">
              <a:latin typeface="Arial" panose="020B0604020202020204" pitchFamily="34" charset="0"/>
              <a:cs typeface="Arial" panose="020B0604020202020204" pitchFamily="34" charset="0"/>
            </a:endParaRPr>
          </a:p>
        </p:txBody>
      </p:sp>
      <p:sp>
        <p:nvSpPr>
          <p:cNvPr id="16" name="Textfeld 15"/>
          <p:cNvSpPr txBox="1"/>
          <p:nvPr/>
        </p:nvSpPr>
        <p:spPr>
          <a:xfrm>
            <a:off x="5220000" y="3006000"/>
            <a:ext cx="3600000" cy="307195"/>
          </a:xfrm>
          <a:prstGeom prst="rect">
            <a:avLst/>
          </a:prstGeom>
          <a:noFill/>
        </p:spPr>
        <p:txBody>
          <a:bodyPr wrap="square" lIns="0" tIns="0" rIns="0" bIns="36000" rtlCol="0">
            <a:spAutoFit/>
          </a:bodyPr>
          <a:lstStyle/>
          <a:p>
            <a:pPr>
              <a:lnSpc>
                <a:spcPct val="110000"/>
              </a:lnSpc>
            </a:pPr>
            <a:r>
              <a:rPr lang="de-CH" sz="800" dirty="0">
                <a:latin typeface="Arial" panose="020B0604020202020204" pitchFamily="34" charset="0"/>
                <a:cs typeface="Arial" panose="020B0604020202020204" pitchFamily="34" charset="0"/>
              </a:rPr>
              <a:t>Bildnachweis:</a:t>
            </a:r>
          </a:p>
          <a:p>
            <a:pPr>
              <a:lnSpc>
                <a:spcPct val="110000"/>
              </a:lnSpc>
            </a:pPr>
            <a:r>
              <a:rPr lang="de-CH" sz="800" dirty="0">
                <a:latin typeface="Arial" panose="020B0604020202020204" pitchFamily="34" charset="0"/>
                <a:cs typeface="Arial" panose="020B0604020202020204" pitchFamily="34" charset="0"/>
              </a:rPr>
              <a:t>./.</a:t>
            </a:r>
          </a:p>
        </p:txBody>
      </p:sp>
      <p:grpSp>
        <p:nvGrpSpPr>
          <p:cNvPr id="2" name="Gruppieren 1"/>
          <p:cNvGrpSpPr/>
          <p:nvPr/>
        </p:nvGrpSpPr>
        <p:grpSpPr>
          <a:xfrm>
            <a:off x="540000" y="360000"/>
            <a:ext cx="4320000" cy="3492000"/>
            <a:chOff x="0" y="0"/>
            <a:chExt cx="4320000" cy="3492000"/>
          </a:xfrm>
        </p:grpSpPr>
        <p:grpSp>
          <p:nvGrpSpPr>
            <p:cNvPr id="22" name="Gruppieren 21"/>
            <p:cNvGrpSpPr/>
            <p:nvPr/>
          </p:nvGrpSpPr>
          <p:grpSpPr>
            <a:xfrm>
              <a:off x="408000" y="108000"/>
              <a:ext cx="3840000" cy="1024001"/>
              <a:chOff x="5400000" y="720000"/>
              <a:chExt cx="4320000" cy="1152000"/>
            </a:xfrm>
          </p:grpSpPr>
          <p:grpSp>
            <p:nvGrpSpPr>
              <p:cNvPr id="152" name="Gruppieren 151"/>
              <p:cNvGrpSpPr/>
              <p:nvPr/>
            </p:nvGrpSpPr>
            <p:grpSpPr>
              <a:xfrm>
                <a:off x="5400000" y="720000"/>
                <a:ext cx="864000" cy="1152000"/>
                <a:chOff x="5400000" y="720000"/>
                <a:chExt cx="864000" cy="1152000"/>
              </a:xfrm>
            </p:grpSpPr>
            <p:grpSp>
              <p:nvGrpSpPr>
                <p:cNvPr id="217" name="Gruppieren 216"/>
                <p:cNvGrpSpPr/>
                <p:nvPr/>
              </p:nvGrpSpPr>
              <p:grpSpPr>
                <a:xfrm>
                  <a:off x="5400000" y="720000"/>
                  <a:ext cx="846137" cy="1152000"/>
                  <a:chOff x="5400000" y="720000"/>
                  <a:chExt cx="846137" cy="1152000"/>
                </a:xfrm>
              </p:grpSpPr>
              <p:sp>
                <p:nvSpPr>
                  <p:cNvPr id="226" name="Textfeld 225"/>
                  <p:cNvSpPr txBox="1"/>
                  <p:nvPr/>
                </p:nvSpPr>
                <p:spPr>
                  <a:xfrm>
                    <a:off x="5432191" y="720000"/>
                    <a:ext cx="223619"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0</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sp>
                <p:nvSpPr>
                  <p:cNvPr id="227" name="Textfeld 226"/>
                  <p:cNvSpPr txBox="1"/>
                  <p:nvPr/>
                </p:nvSpPr>
                <p:spPr>
                  <a:xfrm>
                    <a:off x="5400000" y="1584000"/>
                    <a:ext cx="288000" cy="288000"/>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1</a:t>
                    </a:r>
                    <a:r>
                      <a:rPr lang="de-CH" sz="1200" dirty="0">
                        <a:latin typeface="Arial" panose="020B0604020202020204" pitchFamily="34" charset="0"/>
                        <a:cs typeface="Arial" panose="020B0604020202020204" pitchFamily="34" charset="0"/>
                      </a:rPr>
                      <a:t>*</a:t>
                    </a:r>
                  </a:p>
                </p:txBody>
              </p:sp>
              <p:sp>
                <p:nvSpPr>
                  <p:cNvPr id="228" name="Textfeld 227"/>
                  <p:cNvSpPr txBox="1"/>
                  <p:nvPr/>
                </p:nvSpPr>
                <p:spPr>
                  <a:xfrm>
                    <a:off x="5715681" y="1295999"/>
                    <a:ext cx="232637"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R</a:t>
                    </a:r>
                    <a:r>
                      <a:rPr lang="de-CH" sz="1200" baseline="-25000" dirty="0">
                        <a:latin typeface="Arial" panose="020B0604020202020204" pitchFamily="34" charset="0"/>
                        <a:cs typeface="Arial" panose="020B0604020202020204" pitchFamily="34" charset="0"/>
                      </a:rPr>
                      <a:t>1</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grpSp>
                <p:nvGrpSpPr>
                  <p:cNvPr id="229" name="Gruppieren 228"/>
                  <p:cNvGrpSpPr/>
                  <p:nvPr/>
                </p:nvGrpSpPr>
                <p:grpSpPr>
                  <a:xfrm>
                    <a:off x="5958137" y="1008000"/>
                    <a:ext cx="288000" cy="279068"/>
                    <a:chOff x="5958137" y="1008000"/>
                    <a:chExt cx="288000" cy="279068"/>
                  </a:xfrm>
                </p:grpSpPr>
                <p:sp>
                  <p:nvSpPr>
                    <p:cNvPr id="230" name="Textfeld 229"/>
                    <p:cNvSpPr txBox="1"/>
                    <p:nvPr/>
                  </p:nvSpPr>
                  <p:spPr>
                    <a:xfrm>
                      <a:off x="5958137" y="1017067"/>
                      <a:ext cx="288000" cy="270001"/>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1</a:t>
                      </a:r>
                      <a:endParaRPr lang="de-CH" sz="1200" dirty="0">
                        <a:latin typeface="Arial" panose="020B0604020202020204" pitchFamily="34" charset="0"/>
                        <a:cs typeface="Arial" panose="020B0604020202020204" pitchFamily="34" charset="0"/>
                      </a:endParaRPr>
                    </a:p>
                  </p:txBody>
                </p:sp>
                <p:sp>
                  <p:nvSpPr>
                    <p:cNvPr id="231" name="Textfeld 230"/>
                    <p:cNvSpPr txBox="1"/>
                    <p:nvPr/>
                  </p:nvSpPr>
                  <p:spPr>
                    <a:xfrm>
                      <a:off x="6027911" y="1008000"/>
                      <a:ext cx="137858" cy="212879"/>
                    </a:xfrm>
                    <a:prstGeom prst="rect">
                      <a:avLst/>
                    </a:prstGeom>
                    <a:noFill/>
                  </p:spPr>
                  <p:txBody>
                    <a:bodyPr wrap="none" lIns="0" tIns="0" rIns="0" rtlCol="0">
                      <a:spAutoFit/>
                    </a:bodyPr>
                    <a:lstStyle/>
                    <a:p>
                      <a:pPr algn="ctr">
                        <a:lnSpc>
                          <a:spcPts val="1300"/>
                        </a:lnSpc>
                      </a:pPr>
                      <a:r>
                        <a:rPr lang="de-DE" sz="1200" dirty="0">
                          <a:latin typeface="Arial" panose="020B0604020202020204" pitchFamily="34" charset="0"/>
                          <a:cs typeface="Arial" panose="020B0604020202020204" pitchFamily="34" charset="0"/>
                          <a:sym typeface="Wingdings 3" panose="05040102010807070707" pitchFamily="18" charset="2"/>
                        </a:rPr>
                        <a:t></a:t>
                      </a:r>
                      <a:endParaRPr lang="de-CH" sz="1200" dirty="0">
                        <a:latin typeface="Arial" panose="020B0604020202020204" pitchFamily="34" charset="0"/>
                        <a:cs typeface="Arial" panose="020B0604020202020204" pitchFamily="34" charset="0"/>
                      </a:endParaRPr>
                    </a:p>
                  </p:txBody>
                </p:sp>
              </p:grpSp>
            </p:grpSp>
            <p:grpSp>
              <p:nvGrpSpPr>
                <p:cNvPr id="218" name="Gruppieren 217"/>
                <p:cNvGrpSpPr/>
                <p:nvPr/>
              </p:nvGrpSpPr>
              <p:grpSpPr>
                <a:xfrm>
                  <a:off x="5400000" y="720000"/>
                  <a:ext cx="864000" cy="1152000"/>
                  <a:chOff x="5400000" y="720000"/>
                  <a:chExt cx="864000" cy="1152000"/>
                </a:xfrm>
              </p:grpSpPr>
              <p:sp>
                <p:nvSpPr>
                  <p:cNvPr id="219" name="Ellipse 218"/>
                  <p:cNvSpPr/>
                  <p:nvPr/>
                </p:nvSpPr>
                <p:spPr>
                  <a:xfrm>
                    <a:off x="5400000" y="720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0" name="Ellipse 219"/>
                  <p:cNvSpPr/>
                  <p:nvPr/>
                </p:nvSpPr>
                <p:spPr>
                  <a:xfrm>
                    <a:off x="5400000" y="1584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1" name="Ellipse 220"/>
                  <p:cNvSpPr/>
                  <p:nvPr/>
                </p:nvSpPr>
                <p:spPr>
                  <a:xfrm>
                    <a:off x="5688000" y="1296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2" name="Ellipse 221"/>
                  <p:cNvSpPr/>
                  <p:nvPr/>
                </p:nvSpPr>
                <p:spPr>
                  <a:xfrm>
                    <a:off x="5976000" y="1008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223" name="Gerade Verbindung mit Pfeil 222"/>
                  <p:cNvCxnSpPr/>
                  <p:nvPr/>
                </p:nvCxnSpPr>
                <p:spPr>
                  <a:xfrm>
                    <a:off x="5613055" y="996556"/>
                    <a:ext cx="155126" cy="312338"/>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4" name="Gerade Verbindung mit Pfeil 223"/>
                  <p:cNvCxnSpPr>
                    <a:stCxn id="220" idx="7"/>
                    <a:endCxn id="221" idx="3"/>
                  </p:cNvCxnSpPr>
                  <p:nvPr/>
                </p:nvCxnSpPr>
                <p:spPr>
                  <a:xfrm flipV="1">
                    <a:off x="5645823" y="1541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5" name="Gerade Verbindung mit Pfeil 224"/>
                  <p:cNvCxnSpPr>
                    <a:stCxn id="221" idx="7"/>
                    <a:endCxn id="222" idx="3"/>
                  </p:cNvCxnSpPr>
                  <p:nvPr/>
                </p:nvCxnSpPr>
                <p:spPr>
                  <a:xfrm flipV="1">
                    <a:off x="5933823" y="1253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grpSp>
            <p:nvGrpSpPr>
              <p:cNvPr id="153" name="Gruppieren 152"/>
              <p:cNvGrpSpPr/>
              <p:nvPr/>
            </p:nvGrpSpPr>
            <p:grpSpPr>
              <a:xfrm>
                <a:off x="6264000" y="720000"/>
                <a:ext cx="864000" cy="1152000"/>
                <a:chOff x="5400000" y="720000"/>
                <a:chExt cx="864000" cy="1152000"/>
              </a:xfrm>
            </p:grpSpPr>
            <p:grpSp>
              <p:nvGrpSpPr>
                <p:cNvPr id="202" name="Gruppieren 201"/>
                <p:cNvGrpSpPr/>
                <p:nvPr/>
              </p:nvGrpSpPr>
              <p:grpSpPr>
                <a:xfrm>
                  <a:off x="5432192" y="720000"/>
                  <a:ext cx="750097" cy="1140999"/>
                  <a:chOff x="5432192" y="720000"/>
                  <a:chExt cx="750097" cy="1140999"/>
                </a:xfrm>
              </p:grpSpPr>
              <p:sp>
                <p:nvSpPr>
                  <p:cNvPr id="211" name="Textfeld 210"/>
                  <p:cNvSpPr txBox="1"/>
                  <p:nvPr/>
                </p:nvSpPr>
                <p:spPr>
                  <a:xfrm>
                    <a:off x="5432192" y="720000"/>
                    <a:ext cx="223618"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1</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sp>
                <p:nvSpPr>
                  <p:cNvPr id="212" name="Textfeld 211"/>
                  <p:cNvSpPr txBox="1"/>
                  <p:nvPr/>
                </p:nvSpPr>
                <p:spPr>
                  <a:xfrm>
                    <a:off x="5434194" y="1584000"/>
                    <a:ext cx="219612"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2</a:t>
                    </a:r>
                    <a:r>
                      <a:rPr lang="de-CH" sz="1200" dirty="0">
                        <a:latin typeface="Arial" panose="020B0604020202020204" pitchFamily="34" charset="0"/>
                        <a:cs typeface="Arial" panose="020B0604020202020204" pitchFamily="34" charset="0"/>
                      </a:rPr>
                      <a:t>*</a:t>
                    </a:r>
                  </a:p>
                </p:txBody>
              </p:sp>
              <p:sp>
                <p:nvSpPr>
                  <p:cNvPr id="213" name="Textfeld 212"/>
                  <p:cNvSpPr txBox="1"/>
                  <p:nvPr/>
                </p:nvSpPr>
                <p:spPr>
                  <a:xfrm>
                    <a:off x="5715681" y="1295998"/>
                    <a:ext cx="232637"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R</a:t>
                    </a:r>
                    <a:r>
                      <a:rPr lang="de-CH" sz="1200" baseline="-25000" dirty="0">
                        <a:latin typeface="Arial" panose="020B0604020202020204" pitchFamily="34" charset="0"/>
                        <a:cs typeface="Arial" panose="020B0604020202020204" pitchFamily="34" charset="0"/>
                      </a:rPr>
                      <a:t>2</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grpSp>
                <p:nvGrpSpPr>
                  <p:cNvPr id="214" name="Gruppieren 213"/>
                  <p:cNvGrpSpPr/>
                  <p:nvPr/>
                </p:nvGrpSpPr>
                <p:grpSpPr>
                  <a:xfrm>
                    <a:off x="6021989" y="1008000"/>
                    <a:ext cx="160300" cy="286066"/>
                    <a:chOff x="6021989" y="1008000"/>
                    <a:chExt cx="160300" cy="286066"/>
                  </a:xfrm>
                </p:grpSpPr>
                <p:sp>
                  <p:nvSpPr>
                    <p:cNvPr id="215" name="Textfeld 214"/>
                    <p:cNvSpPr txBox="1"/>
                    <p:nvPr/>
                  </p:nvSpPr>
                  <p:spPr>
                    <a:xfrm>
                      <a:off x="6021989" y="1017067"/>
                      <a:ext cx="160300"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2</a:t>
                      </a:r>
                      <a:endParaRPr lang="de-CH" sz="1200" dirty="0">
                        <a:latin typeface="Arial" panose="020B0604020202020204" pitchFamily="34" charset="0"/>
                        <a:cs typeface="Arial" panose="020B0604020202020204" pitchFamily="34" charset="0"/>
                      </a:endParaRPr>
                    </a:p>
                  </p:txBody>
                </p:sp>
                <p:sp>
                  <p:nvSpPr>
                    <p:cNvPr id="216" name="Textfeld 215"/>
                    <p:cNvSpPr txBox="1"/>
                    <p:nvPr/>
                  </p:nvSpPr>
                  <p:spPr>
                    <a:xfrm>
                      <a:off x="6027911" y="1008000"/>
                      <a:ext cx="137859" cy="212879"/>
                    </a:xfrm>
                    <a:prstGeom prst="rect">
                      <a:avLst/>
                    </a:prstGeom>
                    <a:noFill/>
                  </p:spPr>
                  <p:txBody>
                    <a:bodyPr wrap="none" lIns="0" tIns="0" rIns="0" rtlCol="0">
                      <a:spAutoFit/>
                    </a:bodyPr>
                    <a:lstStyle/>
                    <a:p>
                      <a:pPr algn="ctr">
                        <a:lnSpc>
                          <a:spcPts val="1300"/>
                        </a:lnSpc>
                      </a:pPr>
                      <a:r>
                        <a:rPr lang="de-DE" sz="1200" dirty="0">
                          <a:latin typeface="Arial" panose="020B0604020202020204" pitchFamily="34" charset="0"/>
                          <a:cs typeface="Arial" panose="020B0604020202020204" pitchFamily="34" charset="0"/>
                          <a:sym typeface="Wingdings 3" panose="05040102010807070707" pitchFamily="18" charset="2"/>
                        </a:rPr>
                        <a:t></a:t>
                      </a:r>
                      <a:endParaRPr lang="de-CH" sz="1200" dirty="0">
                        <a:latin typeface="Arial" panose="020B0604020202020204" pitchFamily="34" charset="0"/>
                        <a:cs typeface="Arial" panose="020B0604020202020204" pitchFamily="34" charset="0"/>
                      </a:endParaRPr>
                    </a:p>
                  </p:txBody>
                </p:sp>
              </p:grpSp>
            </p:grpSp>
            <p:grpSp>
              <p:nvGrpSpPr>
                <p:cNvPr id="203" name="Gruppieren 202"/>
                <p:cNvGrpSpPr/>
                <p:nvPr/>
              </p:nvGrpSpPr>
              <p:grpSpPr>
                <a:xfrm>
                  <a:off x="5400000" y="720000"/>
                  <a:ext cx="864000" cy="1152000"/>
                  <a:chOff x="5400000" y="720000"/>
                  <a:chExt cx="864000" cy="1152000"/>
                </a:xfrm>
              </p:grpSpPr>
              <p:sp>
                <p:nvSpPr>
                  <p:cNvPr id="204" name="Ellipse 203"/>
                  <p:cNvSpPr/>
                  <p:nvPr/>
                </p:nvSpPr>
                <p:spPr>
                  <a:xfrm>
                    <a:off x="5400000" y="720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5" name="Ellipse 204"/>
                  <p:cNvSpPr/>
                  <p:nvPr/>
                </p:nvSpPr>
                <p:spPr>
                  <a:xfrm>
                    <a:off x="5400000" y="1584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6" name="Ellipse 205"/>
                  <p:cNvSpPr/>
                  <p:nvPr/>
                </p:nvSpPr>
                <p:spPr>
                  <a:xfrm>
                    <a:off x="5688000" y="1296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7" name="Ellipse 206"/>
                  <p:cNvSpPr/>
                  <p:nvPr/>
                </p:nvSpPr>
                <p:spPr>
                  <a:xfrm>
                    <a:off x="5976000" y="1008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208" name="Gerade Verbindung mit Pfeil 207"/>
                  <p:cNvCxnSpPr/>
                  <p:nvPr/>
                </p:nvCxnSpPr>
                <p:spPr>
                  <a:xfrm>
                    <a:off x="5613055" y="996556"/>
                    <a:ext cx="155126" cy="312338"/>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9" name="Gerade Verbindung mit Pfeil 208"/>
                  <p:cNvCxnSpPr>
                    <a:stCxn id="205" idx="7"/>
                    <a:endCxn id="206" idx="3"/>
                  </p:cNvCxnSpPr>
                  <p:nvPr/>
                </p:nvCxnSpPr>
                <p:spPr>
                  <a:xfrm flipV="1">
                    <a:off x="5645823" y="1541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0" name="Gerade Verbindung mit Pfeil 209"/>
                  <p:cNvCxnSpPr>
                    <a:stCxn id="206" idx="7"/>
                    <a:endCxn id="207" idx="3"/>
                  </p:cNvCxnSpPr>
                  <p:nvPr/>
                </p:nvCxnSpPr>
                <p:spPr>
                  <a:xfrm flipV="1">
                    <a:off x="5933823" y="1253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grpSp>
            <p:nvGrpSpPr>
              <p:cNvPr id="154" name="Gruppieren 153"/>
              <p:cNvGrpSpPr/>
              <p:nvPr/>
            </p:nvGrpSpPr>
            <p:grpSpPr>
              <a:xfrm>
                <a:off x="7128000" y="720000"/>
                <a:ext cx="864000" cy="1152000"/>
                <a:chOff x="5400000" y="720000"/>
                <a:chExt cx="864000" cy="1152000"/>
              </a:xfrm>
            </p:grpSpPr>
            <p:grpSp>
              <p:nvGrpSpPr>
                <p:cNvPr id="187" name="Gruppieren 186"/>
                <p:cNvGrpSpPr/>
                <p:nvPr/>
              </p:nvGrpSpPr>
              <p:grpSpPr>
                <a:xfrm>
                  <a:off x="5432192" y="720000"/>
                  <a:ext cx="750097" cy="1140999"/>
                  <a:chOff x="5432192" y="720000"/>
                  <a:chExt cx="750097" cy="1140999"/>
                </a:xfrm>
              </p:grpSpPr>
              <p:sp>
                <p:nvSpPr>
                  <p:cNvPr id="196" name="Textfeld 195"/>
                  <p:cNvSpPr txBox="1"/>
                  <p:nvPr/>
                </p:nvSpPr>
                <p:spPr>
                  <a:xfrm>
                    <a:off x="5432192" y="720000"/>
                    <a:ext cx="223618"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2</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sp>
                <p:nvSpPr>
                  <p:cNvPr id="197" name="Textfeld 196"/>
                  <p:cNvSpPr txBox="1"/>
                  <p:nvPr/>
                </p:nvSpPr>
                <p:spPr>
                  <a:xfrm>
                    <a:off x="5434194" y="1584000"/>
                    <a:ext cx="219612"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3</a:t>
                    </a:r>
                    <a:r>
                      <a:rPr lang="de-CH" sz="1200" dirty="0">
                        <a:latin typeface="Arial" panose="020B0604020202020204" pitchFamily="34" charset="0"/>
                        <a:cs typeface="Arial" panose="020B0604020202020204" pitchFamily="34" charset="0"/>
                      </a:rPr>
                      <a:t>*</a:t>
                    </a:r>
                  </a:p>
                </p:txBody>
              </p:sp>
              <p:sp>
                <p:nvSpPr>
                  <p:cNvPr id="198" name="Textfeld 197"/>
                  <p:cNvSpPr txBox="1"/>
                  <p:nvPr/>
                </p:nvSpPr>
                <p:spPr>
                  <a:xfrm>
                    <a:off x="5715681" y="1295998"/>
                    <a:ext cx="232637"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R</a:t>
                    </a:r>
                    <a:r>
                      <a:rPr lang="de-CH" sz="1200" baseline="-25000" dirty="0">
                        <a:latin typeface="Arial" panose="020B0604020202020204" pitchFamily="34" charset="0"/>
                        <a:cs typeface="Arial" panose="020B0604020202020204" pitchFamily="34" charset="0"/>
                      </a:rPr>
                      <a:t>3</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grpSp>
                <p:nvGrpSpPr>
                  <p:cNvPr id="199" name="Gruppieren 198"/>
                  <p:cNvGrpSpPr/>
                  <p:nvPr/>
                </p:nvGrpSpPr>
                <p:grpSpPr>
                  <a:xfrm>
                    <a:off x="6021989" y="1008000"/>
                    <a:ext cx="160300" cy="286066"/>
                    <a:chOff x="6021989" y="1008000"/>
                    <a:chExt cx="160300" cy="286066"/>
                  </a:xfrm>
                </p:grpSpPr>
                <p:sp>
                  <p:nvSpPr>
                    <p:cNvPr id="200" name="Textfeld 199"/>
                    <p:cNvSpPr txBox="1"/>
                    <p:nvPr/>
                  </p:nvSpPr>
                  <p:spPr>
                    <a:xfrm>
                      <a:off x="6021989" y="1017067"/>
                      <a:ext cx="160300"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3</a:t>
                      </a:r>
                      <a:endParaRPr lang="de-CH" sz="1200" dirty="0">
                        <a:latin typeface="Arial" panose="020B0604020202020204" pitchFamily="34" charset="0"/>
                        <a:cs typeface="Arial" panose="020B0604020202020204" pitchFamily="34" charset="0"/>
                      </a:endParaRPr>
                    </a:p>
                  </p:txBody>
                </p:sp>
                <p:sp>
                  <p:nvSpPr>
                    <p:cNvPr id="201" name="Textfeld 200"/>
                    <p:cNvSpPr txBox="1"/>
                    <p:nvPr/>
                  </p:nvSpPr>
                  <p:spPr>
                    <a:xfrm>
                      <a:off x="6027911" y="1008000"/>
                      <a:ext cx="137859" cy="212879"/>
                    </a:xfrm>
                    <a:prstGeom prst="rect">
                      <a:avLst/>
                    </a:prstGeom>
                    <a:noFill/>
                  </p:spPr>
                  <p:txBody>
                    <a:bodyPr wrap="none" lIns="0" tIns="0" rIns="0" rtlCol="0">
                      <a:spAutoFit/>
                    </a:bodyPr>
                    <a:lstStyle/>
                    <a:p>
                      <a:pPr algn="ctr">
                        <a:lnSpc>
                          <a:spcPts val="1300"/>
                        </a:lnSpc>
                      </a:pPr>
                      <a:r>
                        <a:rPr lang="de-DE" sz="1200" dirty="0">
                          <a:latin typeface="Arial" panose="020B0604020202020204" pitchFamily="34" charset="0"/>
                          <a:cs typeface="Arial" panose="020B0604020202020204" pitchFamily="34" charset="0"/>
                          <a:sym typeface="Wingdings 3" panose="05040102010807070707" pitchFamily="18" charset="2"/>
                        </a:rPr>
                        <a:t></a:t>
                      </a:r>
                      <a:endParaRPr lang="de-CH" sz="1200" dirty="0">
                        <a:latin typeface="Arial" panose="020B0604020202020204" pitchFamily="34" charset="0"/>
                        <a:cs typeface="Arial" panose="020B0604020202020204" pitchFamily="34" charset="0"/>
                      </a:endParaRPr>
                    </a:p>
                  </p:txBody>
                </p:sp>
              </p:grpSp>
            </p:grpSp>
            <p:grpSp>
              <p:nvGrpSpPr>
                <p:cNvPr id="188" name="Gruppieren 187"/>
                <p:cNvGrpSpPr/>
                <p:nvPr/>
              </p:nvGrpSpPr>
              <p:grpSpPr>
                <a:xfrm>
                  <a:off x="5400000" y="720000"/>
                  <a:ext cx="864000" cy="1152000"/>
                  <a:chOff x="5400000" y="720000"/>
                  <a:chExt cx="864000" cy="1152000"/>
                </a:xfrm>
              </p:grpSpPr>
              <p:sp>
                <p:nvSpPr>
                  <p:cNvPr id="189" name="Ellipse 188"/>
                  <p:cNvSpPr/>
                  <p:nvPr/>
                </p:nvSpPr>
                <p:spPr>
                  <a:xfrm>
                    <a:off x="5400000" y="720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0" name="Ellipse 189"/>
                  <p:cNvSpPr/>
                  <p:nvPr/>
                </p:nvSpPr>
                <p:spPr>
                  <a:xfrm>
                    <a:off x="5400000" y="1584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1" name="Ellipse 190"/>
                  <p:cNvSpPr/>
                  <p:nvPr/>
                </p:nvSpPr>
                <p:spPr>
                  <a:xfrm>
                    <a:off x="5688000" y="1296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2" name="Ellipse 191"/>
                  <p:cNvSpPr/>
                  <p:nvPr/>
                </p:nvSpPr>
                <p:spPr>
                  <a:xfrm>
                    <a:off x="5976000" y="1008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93" name="Gerade Verbindung mit Pfeil 192"/>
                  <p:cNvCxnSpPr/>
                  <p:nvPr/>
                </p:nvCxnSpPr>
                <p:spPr>
                  <a:xfrm>
                    <a:off x="5613055" y="996556"/>
                    <a:ext cx="155126" cy="312338"/>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4" name="Gerade Verbindung mit Pfeil 193"/>
                  <p:cNvCxnSpPr>
                    <a:stCxn id="190" idx="7"/>
                    <a:endCxn id="191" idx="3"/>
                  </p:cNvCxnSpPr>
                  <p:nvPr/>
                </p:nvCxnSpPr>
                <p:spPr>
                  <a:xfrm flipV="1">
                    <a:off x="5645823" y="1541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5" name="Gerade Verbindung mit Pfeil 194"/>
                  <p:cNvCxnSpPr>
                    <a:stCxn id="191" idx="7"/>
                    <a:endCxn id="192" idx="3"/>
                  </p:cNvCxnSpPr>
                  <p:nvPr/>
                </p:nvCxnSpPr>
                <p:spPr>
                  <a:xfrm flipV="1">
                    <a:off x="5933823" y="1253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grpSp>
            <p:nvGrpSpPr>
              <p:cNvPr id="155" name="Gruppieren 154"/>
              <p:cNvGrpSpPr/>
              <p:nvPr/>
            </p:nvGrpSpPr>
            <p:grpSpPr>
              <a:xfrm>
                <a:off x="7992000" y="720000"/>
                <a:ext cx="864000" cy="1152000"/>
                <a:chOff x="5400000" y="720000"/>
                <a:chExt cx="864000" cy="1152000"/>
              </a:xfrm>
            </p:grpSpPr>
            <p:grpSp>
              <p:nvGrpSpPr>
                <p:cNvPr id="172" name="Gruppieren 171"/>
                <p:cNvGrpSpPr/>
                <p:nvPr/>
              </p:nvGrpSpPr>
              <p:grpSpPr>
                <a:xfrm>
                  <a:off x="5432192" y="720000"/>
                  <a:ext cx="750097" cy="1140999"/>
                  <a:chOff x="5432192" y="720000"/>
                  <a:chExt cx="750097" cy="1140999"/>
                </a:xfrm>
              </p:grpSpPr>
              <p:sp>
                <p:nvSpPr>
                  <p:cNvPr id="181" name="Textfeld 180"/>
                  <p:cNvSpPr txBox="1"/>
                  <p:nvPr/>
                </p:nvSpPr>
                <p:spPr>
                  <a:xfrm>
                    <a:off x="5432192" y="720000"/>
                    <a:ext cx="223618"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3</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sp>
                <p:nvSpPr>
                  <p:cNvPr id="182" name="Textfeld 181"/>
                  <p:cNvSpPr txBox="1"/>
                  <p:nvPr/>
                </p:nvSpPr>
                <p:spPr>
                  <a:xfrm>
                    <a:off x="5434194" y="1584000"/>
                    <a:ext cx="219612"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4</a:t>
                    </a:r>
                    <a:r>
                      <a:rPr lang="de-CH" sz="1200" dirty="0">
                        <a:latin typeface="Arial" panose="020B0604020202020204" pitchFamily="34" charset="0"/>
                        <a:cs typeface="Arial" panose="020B0604020202020204" pitchFamily="34" charset="0"/>
                      </a:rPr>
                      <a:t>*</a:t>
                    </a:r>
                  </a:p>
                </p:txBody>
              </p:sp>
              <p:sp>
                <p:nvSpPr>
                  <p:cNvPr id="183" name="Textfeld 182"/>
                  <p:cNvSpPr txBox="1"/>
                  <p:nvPr/>
                </p:nvSpPr>
                <p:spPr>
                  <a:xfrm>
                    <a:off x="5715681" y="1295998"/>
                    <a:ext cx="232637"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R</a:t>
                    </a:r>
                    <a:r>
                      <a:rPr lang="de-CH" sz="1200" baseline="-25000" dirty="0">
                        <a:latin typeface="Arial" panose="020B0604020202020204" pitchFamily="34" charset="0"/>
                        <a:cs typeface="Arial" panose="020B0604020202020204" pitchFamily="34" charset="0"/>
                      </a:rPr>
                      <a:t>4</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grpSp>
                <p:nvGrpSpPr>
                  <p:cNvPr id="184" name="Gruppieren 183"/>
                  <p:cNvGrpSpPr/>
                  <p:nvPr/>
                </p:nvGrpSpPr>
                <p:grpSpPr>
                  <a:xfrm>
                    <a:off x="6021989" y="1008000"/>
                    <a:ext cx="160300" cy="286066"/>
                    <a:chOff x="6021989" y="1008000"/>
                    <a:chExt cx="160300" cy="286066"/>
                  </a:xfrm>
                </p:grpSpPr>
                <p:sp>
                  <p:nvSpPr>
                    <p:cNvPr id="185" name="Textfeld 184"/>
                    <p:cNvSpPr txBox="1"/>
                    <p:nvPr/>
                  </p:nvSpPr>
                  <p:spPr>
                    <a:xfrm>
                      <a:off x="6021989" y="1017067"/>
                      <a:ext cx="160300"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4</a:t>
                      </a:r>
                      <a:endParaRPr lang="de-CH" sz="1200" dirty="0">
                        <a:latin typeface="Arial" panose="020B0604020202020204" pitchFamily="34" charset="0"/>
                        <a:cs typeface="Arial" panose="020B0604020202020204" pitchFamily="34" charset="0"/>
                      </a:endParaRPr>
                    </a:p>
                  </p:txBody>
                </p:sp>
                <p:sp>
                  <p:nvSpPr>
                    <p:cNvPr id="186" name="Textfeld 185"/>
                    <p:cNvSpPr txBox="1"/>
                    <p:nvPr/>
                  </p:nvSpPr>
                  <p:spPr>
                    <a:xfrm>
                      <a:off x="6027911" y="1008000"/>
                      <a:ext cx="137859" cy="212879"/>
                    </a:xfrm>
                    <a:prstGeom prst="rect">
                      <a:avLst/>
                    </a:prstGeom>
                    <a:noFill/>
                  </p:spPr>
                  <p:txBody>
                    <a:bodyPr wrap="none" lIns="0" tIns="0" rIns="0" rtlCol="0">
                      <a:spAutoFit/>
                    </a:bodyPr>
                    <a:lstStyle/>
                    <a:p>
                      <a:pPr algn="ctr">
                        <a:lnSpc>
                          <a:spcPts val="1300"/>
                        </a:lnSpc>
                      </a:pPr>
                      <a:r>
                        <a:rPr lang="de-DE" sz="1200" dirty="0">
                          <a:latin typeface="Arial" panose="020B0604020202020204" pitchFamily="34" charset="0"/>
                          <a:cs typeface="Arial" panose="020B0604020202020204" pitchFamily="34" charset="0"/>
                          <a:sym typeface="Wingdings 3" panose="05040102010807070707" pitchFamily="18" charset="2"/>
                        </a:rPr>
                        <a:t></a:t>
                      </a:r>
                      <a:endParaRPr lang="de-CH" sz="1200" dirty="0">
                        <a:latin typeface="Arial" panose="020B0604020202020204" pitchFamily="34" charset="0"/>
                        <a:cs typeface="Arial" panose="020B0604020202020204" pitchFamily="34" charset="0"/>
                      </a:endParaRPr>
                    </a:p>
                  </p:txBody>
                </p:sp>
              </p:grpSp>
            </p:grpSp>
            <p:grpSp>
              <p:nvGrpSpPr>
                <p:cNvPr id="173" name="Gruppieren 172"/>
                <p:cNvGrpSpPr/>
                <p:nvPr/>
              </p:nvGrpSpPr>
              <p:grpSpPr>
                <a:xfrm>
                  <a:off x="5400000" y="720000"/>
                  <a:ext cx="864000" cy="1152000"/>
                  <a:chOff x="5400000" y="720000"/>
                  <a:chExt cx="864000" cy="1152000"/>
                </a:xfrm>
              </p:grpSpPr>
              <p:sp>
                <p:nvSpPr>
                  <p:cNvPr id="174" name="Ellipse 173"/>
                  <p:cNvSpPr/>
                  <p:nvPr/>
                </p:nvSpPr>
                <p:spPr>
                  <a:xfrm>
                    <a:off x="5400000" y="720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5" name="Ellipse 174"/>
                  <p:cNvSpPr/>
                  <p:nvPr/>
                </p:nvSpPr>
                <p:spPr>
                  <a:xfrm>
                    <a:off x="5400000" y="1584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6" name="Ellipse 175"/>
                  <p:cNvSpPr/>
                  <p:nvPr/>
                </p:nvSpPr>
                <p:spPr>
                  <a:xfrm>
                    <a:off x="5688000" y="1296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7" name="Ellipse 176"/>
                  <p:cNvSpPr/>
                  <p:nvPr/>
                </p:nvSpPr>
                <p:spPr>
                  <a:xfrm>
                    <a:off x="5976000" y="1008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78" name="Gerade Verbindung mit Pfeil 177"/>
                  <p:cNvCxnSpPr/>
                  <p:nvPr/>
                </p:nvCxnSpPr>
                <p:spPr>
                  <a:xfrm>
                    <a:off x="5613055" y="996556"/>
                    <a:ext cx="155126" cy="312338"/>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9" name="Gerade Verbindung mit Pfeil 178"/>
                  <p:cNvCxnSpPr>
                    <a:stCxn id="175" idx="7"/>
                    <a:endCxn id="176" idx="3"/>
                  </p:cNvCxnSpPr>
                  <p:nvPr/>
                </p:nvCxnSpPr>
                <p:spPr>
                  <a:xfrm flipV="1">
                    <a:off x="5645823" y="1541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0" name="Gerade Verbindung mit Pfeil 179"/>
                  <p:cNvCxnSpPr>
                    <a:stCxn id="176" idx="7"/>
                    <a:endCxn id="177" idx="3"/>
                  </p:cNvCxnSpPr>
                  <p:nvPr/>
                </p:nvCxnSpPr>
                <p:spPr>
                  <a:xfrm flipV="1">
                    <a:off x="5933823" y="1253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grpSp>
            <p:nvGrpSpPr>
              <p:cNvPr id="156" name="Gruppieren 155"/>
              <p:cNvGrpSpPr/>
              <p:nvPr/>
            </p:nvGrpSpPr>
            <p:grpSpPr>
              <a:xfrm>
                <a:off x="8856000" y="720000"/>
                <a:ext cx="864000" cy="1152000"/>
                <a:chOff x="5400000" y="720000"/>
                <a:chExt cx="864000" cy="1152000"/>
              </a:xfrm>
            </p:grpSpPr>
            <p:grpSp>
              <p:nvGrpSpPr>
                <p:cNvPr id="157" name="Gruppieren 156"/>
                <p:cNvGrpSpPr/>
                <p:nvPr/>
              </p:nvGrpSpPr>
              <p:grpSpPr>
                <a:xfrm>
                  <a:off x="5432192" y="720000"/>
                  <a:ext cx="750097" cy="1140999"/>
                  <a:chOff x="5432192" y="720000"/>
                  <a:chExt cx="750097" cy="1140999"/>
                </a:xfrm>
              </p:grpSpPr>
              <p:sp>
                <p:nvSpPr>
                  <p:cNvPr id="166" name="Textfeld 165"/>
                  <p:cNvSpPr txBox="1"/>
                  <p:nvPr/>
                </p:nvSpPr>
                <p:spPr>
                  <a:xfrm>
                    <a:off x="5432192" y="720000"/>
                    <a:ext cx="223618"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4</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sp>
                <p:nvSpPr>
                  <p:cNvPr id="167" name="Textfeld 166"/>
                  <p:cNvSpPr txBox="1"/>
                  <p:nvPr/>
                </p:nvSpPr>
                <p:spPr>
                  <a:xfrm>
                    <a:off x="5434194" y="1584000"/>
                    <a:ext cx="219612"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5</a:t>
                    </a:r>
                    <a:r>
                      <a:rPr lang="de-CH" sz="1200" dirty="0">
                        <a:latin typeface="Arial" panose="020B0604020202020204" pitchFamily="34" charset="0"/>
                        <a:cs typeface="Arial" panose="020B0604020202020204" pitchFamily="34" charset="0"/>
                      </a:rPr>
                      <a:t>*</a:t>
                    </a:r>
                  </a:p>
                </p:txBody>
              </p:sp>
              <p:sp>
                <p:nvSpPr>
                  <p:cNvPr id="168" name="Textfeld 167"/>
                  <p:cNvSpPr txBox="1"/>
                  <p:nvPr/>
                </p:nvSpPr>
                <p:spPr>
                  <a:xfrm>
                    <a:off x="5715681" y="1295998"/>
                    <a:ext cx="232637"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R</a:t>
                    </a:r>
                    <a:r>
                      <a:rPr lang="de-CH" sz="1200" baseline="-25000" dirty="0">
                        <a:latin typeface="Arial" panose="020B0604020202020204" pitchFamily="34" charset="0"/>
                        <a:cs typeface="Arial" panose="020B0604020202020204" pitchFamily="34" charset="0"/>
                      </a:rPr>
                      <a:t>5</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grpSp>
                <p:nvGrpSpPr>
                  <p:cNvPr id="169" name="Gruppieren 168"/>
                  <p:cNvGrpSpPr/>
                  <p:nvPr/>
                </p:nvGrpSpPr>
                <p:grpSpPr>
                  <a:xfrm>
                    <a:off x="6021989" y="1008000"/>
                    <a:ext cx="160300" cy="286066"/>
                    <a:chOff x="6021989" y="1008000"/>
                    <a:chExt cx="160300" cy="286066"/>
                  </a:xfrm>
                </p:grpSpPr>
                <p:sp>
                  <p:nvSpPr>
                    <p:cNvPr id="170" name="Textfeld 169"/>
                    <p:cNvSpPr txBox="1"/>
                    <p:nvPr/>
                  </p:nvSpPr>
                  <p:spPr>
                    <a:xfrm>
                      <a:off x="6021989" y="1017067"/>
                      <a:ext cx="160300"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5</a:t>
                      </a:r>
                      <a:endParaRPr lang="de-CH" sz="1200" dirty="0">
                        <a:latin typeface="Arial" panose="020B0604020202020204" pitchFamily="34" charset="0"/>
                        <a:cs typeface="Arial" panose="020B0604020202020204" pitchFamily="34" charset="0"/>
                      </a:endParaRPr>
                    </a:p>
                  </p:txBody>
                </p:sp>
                <p:sp>
                  <p:nvSpPr>
                    <p:cNvPr id="171" name="Textfeld 170"/>
                    <p:cNvSpPr txBox="1"/>
                    <p:nvPr/>
                  </p:nvSpPr>
                  <p:spPr>
                    <a:xfrm>
                      <a:off x="6027911" y="1008000"/>
                      <a:ext cx="137859" cy="212879"/>
                    </a:xfrm>
                    <a:prstGeom prst="rect">
                      <a:avLst/>
                    </a:prstGeom>
                    <a:noFill/>
                  </p:spPr>
                  <p:txBody>
                    <a:bodyPr wrap="none" lIns="0" tIns="0" rIns="0" rtlCol="0">
                      <a:spAutoFit/>
                    </a:bodyPr>
                    <a:lstStyle/>
                    <a:p>
                      <a:pPr algn="ctr">
                        <a:lnSpc>
                          <a:spcPts val="1300"/>
                        </a:lnSpc>
                      </a:pPr>
                      <a:r>
                        <a:rPr lang="de-DE" sz="1200" dirty="0">
                          <a:latin typeface="Arial" panose="020B0604020202020204" pitchFamily="34" charset="0"/>
                          <a:cs typeface="Arial" panose="020B0604020202020204" pitchFamily="34" charset="0"/>
                          <a:sym typeface="Wingdings 3" panose="05040102010807070707" pitchFamily="18" charset="2"/>
                        </a:rPr>
                        <a:t></a:t>
                      </a:r>
                      <a:endParaRPr lang="de-CH" sz="1200" dirty="0">
                        <a:latin typeface="Arial" panose="020B0604020202020204" pitchFamily="34" charset="0"/>
                        <a:cs typeface="Arial" panose="020B0604020202020204" pitchFamily="34" charset="0"/>
                      </a:endParaRPr>
                    </a:p>
                  </p:txBody>
                </p:sp>
              </p:grpSp>
            </p:grpSp>
            <p:grpSp>
              <p:nvGrpSpPr>
                <p:cNvPr id="158" name="Gruppieren 157"/>
                <p:cNvGrpSpPr/>
                <p:nvPr/>
              </p:nvGrpSpPr>
              <p:grpSpPr>
                <a:xfrm>
                  <a:off x="5400000" y="720000"/>
                  <a:ext cx="864000" cy="1152000"/>
                  <a:chOff x="5400000" y="720000"/>
                  <a:chExt cx="864000" cy="1152000"/>
                </a:xfrm>
              </p:grpSpPr>
              <p:sp>
                <p:nvSpPr>
                  <p:cNvPr id="159" name="Ellipse 158"/>
                  <p:cNvSpPr/>
                  <p:nvPr/>
                </p:nvSpPr>
                <p:spPr>
                  <a:xfrm>
                    <a:off x="5400000" y="720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0" name="Ellipse 159"/>
                  <p:cNvSpPr/>
                  <p:nvPr/>
                </p:nvSpPr>
                <p:spPr>
                  <a:xfrm>
                    <a:off x="5400000" y="1584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1" name="Ellipse 160"/>
                  <p:cNvSpPr/>
                  <p:nvPr/>
                </p:nvSpPr>
                <p:spPr>
                  <a:xfrm>
                    <a:off x="5688000" y="1296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2" name="Ellipse 161"/>
                  <p:cNvSpPr/>
                  <p:nvPr/>
                </p:nvSpPr>
                <p:spPr>
                  <a:xfrm>
                    <a:off x="5976000" y="1008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63" name="Gerade Verbindung mit Pfeil 162"/>
                  <p:cNvCxnSpPr/>
                  <p:nvPr/>
                </p:nvCxnSpPr>
                <p:spPr>
                  <a:xfrm>
                    <a:off x="5613055" y="996556"/>
                    <a:ext cx="155126" cy="312338"/>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4" name="Gerade Verbindung mit Pfeil 163"/>
                  <p:cNvCxnSpPr>
                    <a:stCxn id="160" idx="7"/>
                    <a:endCxn id="161" idx="3"/>
                  </p:cNvCxnSpPr>
                  <p:nvPr/>
                </p:nvCxnSpPr>
                <p:spPr>
                  <a:xfrm flipV="1">
                    <a:off x="5645823" y="1541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5" name="Gerade Verbindung mit Pfeil 164"/>
                  <p:cNvCxnSpPr>
                    <a:stCxn id="161" idx="7"/>
                    <a:endCxn id="162" idx="3"/>
                  </p:cNvCxnSpPr>
                  <p:nvPr/>
                </p:nvCxnSpPr>
                <p:spPr>
                  <a:xfrm flipV="1">
                    <a:off x="5933823" y="1253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grpSp>
        <p:grpSp>
          <p:nvGrpSpPr>
            <p:cNvPr id="23" name="Gruppieren 22"/>
            <p:cNvGrpSpPr/>
            <p:nvPr/>
          </p:nvGrpSpPr>
          <p:grpSpPr>
            <a:xfrm>
              <a:off x="425112" y="1260001"/>
              <a:ext cx="3584000" cy="1024001"/>
              <a:chOff x="5400000" y="1656000"/>
              <a:chExt cx="4032000" cy="1152000"/>
            </a:xfrm>
          </p:grpSpPr>
          <p:grpSp>
            <p:nvGrpSpPr>
              <p:cNvPr id="104" name="Gruppieren 103"/>
              <p:cNvGrpSpPr/>
              <p:nvPr/>
            </p:nvGrpSpPr>
            <p:grpSpPr>
              <a:xfrm>
                <a:off x="5400000" y="1656000"/>
                <a:ext cx="906177" cy="1152000"/>
                <a:chOff x="5400000" y="720000"/>
                <a:chExt cx="906177" cy="1152000"/>
              </a:xfrm>
            </p:grpSpPr>
            <p:grpSp>
              <p:nvGrpSpPr>
                <p:cNvPr id="141" name="Gruppieren 140"/>
                <p:cNvGrpSpPr/>
                <p:nvPr/>
              </p:nvGrpSpPr>
              <p:grpSpPr>
                <a:xfrm>
                  <a:off x="5432191" y="720000"/>
                  <a:ext cx="516126" cy="1140999"/>
                  <a:chOff x="5432191" y="720000"/>
                  <a:chExt cx="516126" cy="1140999"/>
                </a:xfrm>
              </p:grpSpPr>
              <p:sp>
                <p:nvSpPr>
                  <p:cNvPr id="149" name="Textfeld 148"/>
                  <p:cNvSpPr txBox="1"/>
                  <p:nvPr/>
                </p:nvSpPr>
                <p:spPr>
                  <a:xfrm>
                    <a:off x="5432191" y="720000"/>
                    <a:ext cx="223619"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0</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sp>
                <p:nvSpPr>
                  <p:cNvPr id="150" name="Textfeld 149"/>
                  <p:cNvSpPr txBox="1"/>
                  <p:nvPr/>
                </p:nvSpPr>
                <p:spPr>
                  <a:xfrm>
                    <a:off x="5434194" y="1584000"/>
                    <a:ext cx="219612"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1</a:t>
                    </a:r>
                    <a:r>
                      <a:rPr lang="de-CH" sz="1200" dirty="0">
                        <a:latin typeface="Arial" panose="020B0604020202020204" pitchFamily="34" charset="0"/>
                        <a:cs typeface="Arial" panose="020B0604020202020204" pitchFamily="34" charset="0"/>
                      </a:rPr>
                      <a:t>*</a:t>
                    </a:r>
                  </a:p>
                </p:txBody>
              </p:sp>
              <p:sp>
                <p:nvSpPr>
                  <p:cNvPr id="151" name="Textfeld 150"/>
                  <p:cNvSpPr txBox="1"/>
                  <p:nvPr/>
                </p:nvSpPr>
                <p:spPr>
                  <a:xfrm>
                    <a:off x="5715681" y="1295998"/>
                    <a:ext cx="232636"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R</a:t>
                    </a:r>
                    <a:r>
                      <a:rPr lang="de-CH" sz="1200" baseline="-25000" dirty="0">
                        <a:latin typeface="Arial" panose="020B0604020202020204" pitchFamily="34" charset="0"/>
                        <a:cs typeface="Arial" panose="020B0604020202020204" pitchFamily="34" charset="0"/>
                      </a:rPr>
                      <a:t>1</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grpSp>
            <p:grpSp>
              <p:nvGrpSpPr>
                <p:cNvPr id="142" name="Gruppieren 141"/>
                <p:cNvGrpSpPr/>
                <p:nvPr/>
              </p:nvGrpSpPr>
              <p:grpSpPr>
                <a:xfrm>
                  <a:off x="5400000" y="720000"/>
                  <a:ext cx="906177" cy="1152000"/>
                  <a:chOff x="5400000" y="720000"/>
                  <a:chExt cx="906177" cy="1152000"/>
                </a:xfrm>
              </p:grpSpPr>
              <p:sp>
                <p:nvSpPr>
                  <p:cNvPr id="143" name="Ellipse 142"/>
                  <p:cNvSpPr/>
                  <p:nvPr/>
                </p:nvSpPr>
                <p:spPr>
                  <a:xfrm>
                    <a:off x="5400000" y="720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4" name="Ellipse 143"/>
                  <p:cNvSpPr/>
                  <p:nvPr/>
                </p:nvSpPr>
                <p:spPr>
                  <a:xfrm>
                    <a:off x="5400000" y="1584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5" name="Ellipse 144"/>
                  <p:cNvSpPr/>
                  <p:nvPr/>
                </p:nvSpPr>
                <p:spPr>
                  <a:xfrm>
                    <a:off x="5688000" y="1296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46" name="Gerade Verbindung mit Pfeil 145"/>
                  <p:cNvCxnSpPr/>
                  <p:nvPr/>
                </p:nvCxnSpPr>
                <p:spPr>
                  <a:xfrm>
                    <a:off x="5613055" y="996556"/>
                    <a:ext cx="155126" cy="312338"/>
                  </a:xfrm>
                  <a:prstGeom prst="straightConnector1">
                    <a:avLst/>
                  </a:prstGeom>
                  <a:ln w="127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7" name="Gerade Verbindung mit Pfeil 146"/>
                  <p:cNvCxnSpPr>
                    <a:stCxn id="144" idx="7"/>
                    <a:endCxn id="145" idx="3"/>
                  </p:cNvCxnSpPr>
                  <p:nvPr/>
                </p:nvCxnSpPr>
                <p:spPr>
                  <a:xfrm flipV="1">
                    <a:off x="5645823" y="1541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8" name="Gerade Verbindung mit Pfeil 147"/>
                  <p:cNvCxnSpPr>
                    <a:stCxn id="145" idx="7"/>
                    <a:endCxn id="134" idx="3"/>
                  </p:cNvCxnSpPr>
                  <p:nvPr/>
                </p:nvCxnSpPr>
                <p:spPr>
                  <a:xfrm flipV="1">
                    <a:off x="5933823" y="965823"/>
                    <a:ext cx="372354" cy="372354"/>
                  </a:xfrm>
                  <a:prstGeom prst="straightConnector1">
                    <a:avLst/>
                  </a:prstGeom>
                  <a:ln w="127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grpSp>
          </p:grpSp>
          <p:grpSp>
            <p:nvGrpSpPr>
              <p:cNvPr id="105" name="Gruppieren 104"/>
              <p:cNvGrpSpPr/>
              <p:nvPr/>
            </p:nvGrpSpPr>
            <p:grpSpPr>
              <a:xfrm>
                <a:off x="6264000" y="1656000"/>
                <a:ext cx="906177" cy="887622"/>
                <a:chOff x="5400000" y="720000"/>
                <a:chExt cx="906177" cy="887622"/>
              </a:xfrm>
            </p:grpSpPr>
            <p:grpSp>
              <p:nvGrpSpPr>
                <p:cNvPr id="132" name="Gruppieren 131"/>
                <p:cNvGrpSpPr/>
                <p:nvPr/>
              </p:nvGrpSpPr>
              <p:grpSpPr>
                <a:xfrm>
                  <a:off x="5432192" y="720000"/>
                  <a:ext cx="673612" cy="887622"/>
                  <a:chOff x="5432192" y="720000"/>
                  <a:chExt cx="673612" cy="887622"/>
                </a:xfrm>
              </p:grpSpPr>
              <p:sp>
                <p:nvSpPr>
                  <p:cNvPr id="138" name="Textfeld 137"/>
                  <p:cNvSpPr txBox="1"/>
                  <p:nvPr/>
                </p:nvSpPr>
                <p:spPr>
                  <a:xfrm>
                    <a:off x="5432192" y="720000"/>
                    <a:ext cx="223618"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1</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sp>
                <p:nvSpPr>
                  <p:cNvPr id="139" name="Textfeld 138"/>
                  <p:cNvSpPr txBox="1"/>
                  <p:nvPr/>
                </p:nvSpPr>
                <p:spPr>
                  <a:xfrm>
                    <a:off x="5715681" y="1295998"/>
                    <a:ext cx="232637"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R</a:t>
                    </a:r>
                    <a:r>
                      <a:rPr lang="de-CH" sz="1200" baseline="-25000" dirty="0">
                        <a:latin typeface="Arial" panose="020B0604020202020204" pitchFamily="34" charset="0"/>
                        <a:cs typeface="Arial" panose="020B0604020202020204" pitchFamily="34" charset="0"/>
                      </a:rPr>
                      <a:t>2</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sp>
                <p:nvSpPr>
                  <p:cNvPr id="140" name="Textfeld 139"/>
                  <p:cNvSpPr txBox="1"/>
                  <p:nvPr/>
                </p:nvSpPr>
                <p:spPr>
                  <a:xfrm>
                    <a:off x="6105740" y="1008000"/>
                    <a:ext cx="64" cy="212879"/>
                  </a:xfrm>
                  <a:prstGeom prst="rect">
                    <a:avLst/>
                  </a:prstGeom>
                  <a:noFill/>
                </p:spPr>
                <p:txBody>
                  <a:bodyPr wrap="none" lIns="0" tIns="0" rIns="0" rtlCol="0">
                    <a:spAutoFit/>
                  </a:bodyPr>
                  <a:lstStyle/>
                  <a:p>
                    <a:pPr algn="ctr">
                      <a:lnSpc>
                        <a:spcPts val="1300"/>
                      </a:lnSpc>
                    </a:pPr>
                    <a:endParaRPr lang="de-CH" sz="1200" dirty="0">
                      <a:latin typeface="Arial" panose="020B0604020202020204" pitchFamily="34" charset="0"/>
                      <a:cs typeface="Arial" panose="020B0604020202020204" pitchFamily="34" charset="0"/>
                    </a:endParaRPr>
                  </a:p>
                </p:txBody>
              </p:sp>
            </p:grpSp>
            <p:grpSp>
              <p:nvGrpSpPr>
                <p:cNvPr id="133" name="Gruppieren 132"/>
                <p:cNvGrpSpPr/>
                <p:nvPr/>
              </p:nvGrpSpPr>
              <p:grpSpPr>
                <a:xfrm>
                  <a:off x="5400000" y="720000"/>
                  <a:ext cx="906177" cy="864000"/>
                  <a:chOff x="5400000" y="720000"/>
                  <a:chExt cx="906177" cy="864000"/>
                </a:xfrm>
              </p:grpSpPr>
              <p:sp>
                <p:nvSpPr>
                  <p:cNvPr id="134" name="Ellipse 133"/>
                  <p:cNvSpPr/>
                  <p:nvPr/>
                </p:nvSpPr>
                <p:spPr>
                  <a:xfrm>
                    <a:off x="5400000" y="720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5" name="Ellipse 134"/>
                  <p:cNvSpPr/>
                  <p:nvPr/>
                </p:nvSpPr>
                <p:spPr>
                  <a:xfrm>
                    <a:off x="5688000" y="1296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36" name="Gerade Verbindung mit Pfeil 135"/>
                  <p:cNvCxnSpPr/>
                  <p:nvPr/>
                </p:nvCxnSpPr>
                <p:spPr>
                  <a:xfrm>
                    <a:off x="5613055" y="996556"/>
                    <a:ext cx="155126" cy="312338"/>
                  </a:xfrm>
                  <a:prstGeom prst="straightConnector1">
                    <a:avLst/>
                  </a:prstGeom>
                  <a:ln w="127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7" name="Gerade Verbindung mit Pfeil 136"/>
                  <p:cNvCxnSpPr>
                    <a:stCxn id="135" idx="7"/>
                    <a:endCxn id="126" idx="3"/>
                  </p:cNvCxnSpPr>
                  <p:nvPr/>
                </p:nvCxnSpPr>
                <p:spPr>
                  <a:xfrm flipV="1">
                    <a:off x="5933823" y="965823"/>
                    <a:ext cx="372354" cy="372354"/>
                  </a:xfrm>
                  <a:prstGeom prst="straightConnector1">
                    <a:avLst/>
                  </a:prstGeom>
                  <a:ln w="127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grpSp>
          </p:grpSp>
          <p:grpSp>
            <p:nvGrpSpPr>
              <p:cNvPr id="106" name="Gruppieren 105"/>
              <p:cNvGrpSpPr/>
              <p:nvPr/>
            </p:nvGrpSpPr>
            <p:grpSpPr>
              <a:xfrm>
                <a:off x="7128000" y="1656000"/>
                <a:ext cx="906177" cy="887622"/>
                <a:chOff x="5400000" y="720000"/>
                <a:chExt cx="906177" cy="887622"/>
              </a:xfrm>
            </p:grpSpPr>
            <p:grpSp>
              <p:nvGrpSpPr>
                <p:cNvPr id="124" name="Gruppieren 123"/>
                <p:cNvGrpSpPr/>
                <p:nvPr/>
              </p:nvGrpSpPr>
              <p:grpSpPr>
                <a:xfrm>
                  <a:off x="5432192" y="720000"/>
                  <a:ext cx="516125" cy="887622"/>
                  <a:chOff x="5432192" y="720000"/>
                  <a:chExt cx="516125" cy="887622"/>
                </a:xfrm>
              </p:grpSpPr>
              <p:sp>
                <p:nvSpPr>
                  <p:cNvPr id="130" name="Textfeld 129"/>
                  <p:cNvSpPr txBox="1"/>
                  <p:nvPr/>
                </p:nvSpPr>
                <p:spPr>
                  <a:xfrm>
                    <a:off x="5432192" y="720000"/>
                    <a:ext cx="223618"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2</a:t>
                    </a:r>
                    <a:r>
                      <a:rPr lang="de-CH" sz="1200" dirty="0">
                        <a:latin typeface="Arial" panose="020B060402020202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sp>
                <p:nvSpPr>
                  <p:cNvPr id="131" name="Textfeld 130"/>
                  <p:cNvSpPr txBox="1"/>
                  <p:nvPr/>
                </p:nvSpPr>
                <p:spPr>
                  <a:xfrm>
                    <a:off x="5715681" y="1295998"/>
                    <a:ext cx="232636"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R</a:t>
                    </a:r>
                    <a:r>
                      <a:rPr lang="de-CH" sz="1200" baseline="-25000" dirty="0">
                        <a:latin typeface="Arial" panose="020B0604020202020204" pitchFamily="34" charset="0"/>
                        <a:cs typeface="Arial" panose="020B0604020202020204" pitchFamily="34" charset="0"/>
                      </a:rPr>
                      <a:t>3</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grpSp>
            <p:grpSp>
              <p:nvGrpSpPr>
                <p:cNvPr id="125" name="Gruppieren 124"/>
                <p:cNvGrpSpPr/>
                <p:nvPr/>
              </p:nvGrpSpPr>
              <p:grpSpPr>
                <a:xfrm>
                  <a:off x="5400000" y="720000"/>
                  <a:ext cx="906177" cy="864000"/>
                  <a:chOff x="5400000" y="720000"/>
                  <a:chExt cx="906177" cy="864000"/>
                </a:xfrm>
              </p:grpSpPr>
              <p:sp>
                <p:nvSpPr>
                  <p:cNvPr id="126" name="Ellipse 125"/>
                  <p:cNvSpPr/>
                  <p:nvPr/>
                </p:nvSpPr>
                <p:spPr>
                  <a:xfrm>
                    <a:off x="5400000" y="720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7" name="Ellipse 126"/>
                  <p:cNvSpPr/>
                  <p:nvPr/>
                </p:nvSpPr>
                <p:spPr>
                  <a:xfrm>
                    <a:off x="5688000" y="1296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28" name="Gerade Verbindung mit Pfeil 127"/>
                  <p:cNvCxnSpPr/>
                  <p:nvPr/>
                </p:nvCxnSpPr>
                <p:spPr>
                  <a:xfrm>
                    <a:off x="5613055" y="996556"/>
                    <a:ext cx="155126" cy="312338"/>
                  </a:xfrm>
                  <a:prstGeom prst="straightConnector1">
                    <a:avLst/>
                  </a:prstGeom>
                  <a:ln w="127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9" name="Gerade Verbindung mit Pfeil 128"/>
                  <p:cNvCxnSpPr>
                    <a:stCxn id="127" idx="7"/>
                    <a:endCxn id="118" idx="3"/>
                  </p:cNvCxnSpPr>
                  <p:nvPr/>
                </p:nvCxnSpPr>
                <p:spPr>
                  <a:xfrm flipV="1">
                    <a:off x="5933823" y="965823"/>
                    <a:ext cx="372354" cy="372354"/>
                  </a:xfrm>
                  <a:prstGeom prst="straightConnector1">
                    <a:avLst/>
                  </a:prstGeom>
                  <a:ln w="127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grpSp>
          </p:grpSp>
          <p:grpSp>
            <p:nvGrpSpPr>
              <p:cNvPr id="107" name="Gruppieren 106"/>
              <p:cNvGrpSpPr/>
              <p:nvPr/>
            </p:nvGrpSpPr>
            <p:grpSpPr>
              <a:xfrm>
                <a:off x="7992000" y="1656000"/>
                <a:ext cx="906177" cy="887622"/>
                <a:chOff x="5400000" y="720000"/>
                <a:chExt cx="906177" cy="887622"/>
              </a:xfrm>
            </p:grpSpPr>
            <p:grpSp>
              <p:nvGrpSpPr>
                <p:cNvPr id="116" name="Gruppieren 115"/>
                <p:cNvGrpSpPr/>
                <p:nvPr/>
              </p:nvGrpSpPr>
              <p:grpSpPr>
                <a:xfrm>
                  <a:off x="5432192" y="720000"/>
                  <a:ext cx="516126" cy="887622"/>
                  <a:chOff x="5432192" y="720000"/>
                  <a:chExt cx="516126" cy="887622"/>
                </a:xfrm>
              </p:grpSpPr>
              <p:sp>
                <p:nvSpPr>
                  <p:cNvPr id="122" name="Textfeld 121"/>
                  <p:cNvSpPr txBox="1"/>
                  <p:nvPr/>
                </p:nvSpPr>
                <p:spPr>
                  <a:xfrm>
                    <a:off x="5432192" y="720000"/>
                    <a:ext cx="223618"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3</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sp>
                <p:nvSpPr>
                  <p:cNvPr id="123" name="Textfeld 122"/>
                  <p:cNvSpPr txBox="1"/>
                  <p:nvPr/>
                </p:nvSpPr>
                <p:spPr>
                  <a:xfrm>
                    <a:off x="5715681" y="1295998"/>
                    <a:ext cx="232637"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R</a:t>
                    </a:r>
                    <a:r>
                      <a:rPr lang="de-CH" sz="1200" baseline="-25000" dirty="0">
                        <a:latin typeface="Arial" panose="020B0604020202020204" pitchFamily="34" charset="0"/>
                        <a:cs typeface="Arial" panose="020B0604020202020204" pitchFamily="34" charset="0"/>
                      </a:rPr>
                      <a:t>4</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grpSp>
            <p:grpSp>
              <p:nvGrpSpPr>
                <p:cNvPr id="117" name="Gruppieren 116"/>
                <p:cNvGrpSpPr/>
                <p:nvPr/>
              </p:nvGrpSpPr>
              <p:grpSpPr>
                <a:xfrm>
                  <a:off x="5400000" y="720000"/>
                  <a:ext cx="906177" cy="864000"/>
                  <a:chOff x="5400000" y="720000"/>
                  <a:chExt cx="906177" cy="864000"/>
                </a:xfrm>
              </p:grpSpPr>
              <p:sp>
                <p:nvSpPr>
                  <p:cNvPr id="118" name="Ellipse 117"/>
                  <p:cNvSpPr/>
                  <p:nvPr/>
                </p:nvSpPr>
                <p:spPr>
                  <a:xfrm>
                    <a:off x="5400000" y="720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9" name="Ellipse 118"/>
                  <p:cNvSpPr/>
                  <p:nvPr/>
                </p:nvSpPr>
                <p:spPr>
                  <a:xfrm>
                    <a:off x="5688000" y="1296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20" name="Gerade Verbindung mit Pfeil 119"/>
                  <p:cNvCxnSpPr/>
                  <p:nvPr/>
                </p:nvCxnSpPr>
                <p:spPr>
                  <a:xfrm>
                    <a:off x="5613055" y="996556"/>
                    <a:ext cx="155126" cy="312338"/>
                  </a:xfrm>
                  <a:prstGeom prst="straightConnector1">
                    <a:avLst/>
                  </a:prstGeom>
                  <a:ln w="127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1" name="Gerade Verbindung mit Pfeil 120"/>
                  <p:cNvCxnSpPr>
                    <a:stCxn id="119" idx="7"/>
                    <a:endCxn id="111" idx="3"/>
                  </p:cNvCxnSpPr>
                  <p:nvPr/>
                </p:nvCxnSpPr>
                <p:spPr>
                  <a:xfrm flipV="1">
                    <a:off x="5933823" y="965823"/>
                    <a:ext cx="372354" cy="372354"/>
                  </a:xfrm>
                  <a:prstGeom prst="straightConnector1">
                    <a:avLst/>
                  </a:prstGeom>
                  <a:ln w="127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grpSp>
          </p:grpSp>
          <p:grpSp>
            <p:nvGrpSpPr>
              <p:cNvPr id="108" name="Gruppieren 107"/>
              <p:cNvGrpSpPr/>
              <p:nvPr/>
            </p:nvGrpSpPr>
            <p:grpSpPr>
              <a:xfrm>
                <a:off x="8856000" y="1656000"/>
                <a:ext cx="576000" cy="887622"/>
                <a:chOff x="5400000" y="720000"/>
                <a:chExt cx="576000" cy="887622"/>
              </a:xfrm>
            </p:grpSpPr>
            <p:grpSp>
              <p:nvGrpSpPr>
                <p:cNvPr id="109" name="Gruppieren 108"/>
                <p:cNvGrpSpPr/>
                <p:nvPr/>
              </p:nvGrpSpPr>
              <p:grpSpPr>
                <a:xfrm>
                  <a:off x="5432190" y="720000"/>
                  <a:ext cx="516127" cy="887622"/>
                  <a:chOff x="5432190" y="720000"/>
                  <a:chExt cx="516127" cy="887622"/>
                </a:xfrm>
              </p:grpSpPr>
              <p:sp>
                <p:nvSpPr>
                  <p:cNvPr id="114" name="Textfeld 113"/>
                  <p:cNvSpPr txBox="1"/>
                  <p:nvPr/>
                </p:nvSpPr>
                <p:spPr>
                  <a:xfrm>
                    <a:off x="5432190" y="720000"/>
                    <a:ext cx="223619"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4</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sp>
                <p:nvSpPr>
                  <p:cNvPr id="115" name="Textfeld 114"/>
                  <p:cNvSpPr txBox="1"/>
                  <p:nvPr/>
                </p:nvSpPr>
                <p:spPr>
                  <a:xfrm>
                    <a:off x="5715681" y="1295998"/>
                    <a:ext cx="232636"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R</a:t>
                    </a:r>
                    <a:r>
                      <a:rPr lang="de-CH" sz="1200" baseline="-25000" dirty="0">
                        <a:latin typeface="Arial" panose="020B0604020202020204" pitchFamily="34" charset="0"/>
                        <a:cs typeface="Arial" panose="020B0604020202020204" pitchFamily="34" charset="0"/>
                      </a:rPr>
                      <a:t>5</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grpSp>
            <p:grpSp>
              <p:nvGrpSpPr>
                <p:cNvPr id="110" name="Gruppieren 109"/>
                <p:cNvGrpSpPr/>
                <p:nvPr/>
              </p:nvGrpSpPr>
              <p:grpSpPr>
                <a:xfrm>
                  <a:off x="5400000" y="720000"/>
                  <a:ext cx="576000" cy="864000"/>
                  <a:chOff x="5400000" y="720000"/>
                  <a:chExt cx="576000" cy="864000"/>
                </a:xfrm>
              </p:grpSpPr>
              <p:sp>
                <p:nvSpPr>
                  <p:cNvPr id="111" name="Ellipse 110"/>
                  <p:cNvSpPr/>
                  <p:nvPr/>
                </p:nvSpPr>
                <p:spPr>
                  <a:xfrm>
                    <a:off x="5400000" y="720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2" name="Ellipse 111"/>
                  <p:cNvSpPr/>
                  <p:nvPr/>
                </p:nvSpPr>
                <p:spPr>
                  <a:xfrm>
                    <a:off x="5688000" y="1296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13" name="Gerade Verbindung mit Pfeil 112"/>
                  <p:cNvCxnSpPr/>
                  <p:nvPr/>
                </p:nvCxnSpPr>
                <p:spPr>
                  <a:xfrm>
                    <a:off x="5613055" y="996556"/>
                    <a:ext cx="155126" cy="312338"/>
                  </a:xfrm>
                  <a:prstGeom prst="straightConnector1">
                    <a:avLst/>
                  </a:prstGeom>
                  <a:ln w="127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grpSp>
          </p:grpSp>
        </p:grpSp>
        <p:grpSp>
          <p:nvGrpSpPr>
            <p:cNvPr id="24" name="Gruppieren 23"/>
            <p:cNvGrpSpPr/>
            <p:nvPr/>
          </p:nvGrpSpPr>
          <p:grpSpPr>
            <a:xfrm>
              <a:off x="408000" y="2412002"/>
              <a:ext cx="3840000" cy="1024001"/>
              <a:chOff x="5400000" y="2952000"/>
              <a:chExt cx="4320000" cy="1152000"/>
            </a:xfrm>
          </p:grpSpPr>
          <p:grpSp>
            <p:nvGrpSpPr>
              <p:cNvPr id="31" name="Gruppieren 30"/>
              <p:cNvGrpSpPr/>
              <p:nvPr/>
            </p:nvGrpSpPr>
            <p:grpSpPr>
              <a:xfrm>
                <a:off x="5400000" y="2952000"/>
                <a:ext cx="4320000" cy="1152000"/>
                <a:chOff x="5400000" y="720000"/>
                <a:chExt cx="4320000" cy="1152000"/>
              </a:xfrm>
            </p:grpSpPr>
            <p:grpSp>
              <p:nvGrpSpPr>
                <p:cNvPr id="36" name="Gruppieren 35"/>
                <p:cNvGrpSpPr/>
                <p:nvPr/>
              </p:nvGrpSpPr>
              <p:grpSpPr>
                <a:xfrm>
                  <a:off x="5400000" y="720000"/>
                  <a:ext cx="864000" cy="1152000"/>
                  <a:chOff x="5400000" y="720000"/>
                  <a:chExt cx="864000" cy="1152000"/>
                </a:xfrm>
              </p:grpSpPr>
              <p:grpSp>
                <p:nvGrpSpPr>
                  <p:cNvPr id="89" name="Gruppieren 88"/>
                  <p:cNvGrpSpPr/>
                  <p:nvPr/>
                </p:nvGrpSpPr>
                <p:grpSpPr>
                  <a:xfrm>
                    <a:off x="5400000" y="720000"/>
                    <a:ext cx="846137" cy="1152000"/>
                    <a:chOff x="5400000" y="720000"/>
                    <a:chExt cx="846137" cy="1152000"/>
                  </a:xfrm>
                </p:grpSpPr>
                <p:sp>
                  <p:nvSpPr>
                    <p:cNvPr id="98" name="Textfeld 97"/>
                    <p:cNvSpPr txBox="1"/>
                    <p:nvPr/>
                  </p:nvSpPr>
                  <p:spPr>
                    <a:xfrm>
                      <a:off x="5432191" y="720000"/>
                      <a:ext cx="223619"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0</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sp>
                  <p:nvSpPr>
                    <p:cNvPr id="99" name="Textfeld 98"/>
                    <p:cNvSpPr txBox="1"/>
                    <p:nvPr/>
                  </p:nvSpPr>
                  <p:spPr>
                    <a:xfrm>
                      <a:off x="5400000" y="1584000"/>
                      <a:ext cx="288000" cy="288000"/>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1</a:t>
                      </a:r>
                      <a:r>
                        <a:rPr lang="de-CH" sz="1200" dirty="0">
                          <a:latin typeface="Arial" panose="020B0604020202020204" pitchFamily="34" charset="0"/>
                          <a:cs typeface="Arial" panose="020B0604020202020204" pitchFamily="34" charset="0"/>
                        </a:rPr>
                        <a:t>*</a:t>
                      </a:r>
                    </a:p>
                  </p:txBody>
                </p:sp>
                <p:sp>
                  <p:nvSpPr>
                    <p:cNvPr id="100" name="Textfeld 99"/>
                    <p:cNvSpPr txBox="1"/>
                    <p:nvPr/>
                  </p:nvSpPr>
                  <p:spPr>
                    <a:xfrm>
                      <a:off x="5715681" y="1295999"/>
                      <a:ext cx="232637"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R</a:t>
                      </a:r>
                      <a:r>
                        <a:rPr lang="de-CH" sz="1200" baseline="-25000" dirty="0">
                          <a:latin typeface="Arial" panose="020B0604020202020204" pitchFamily="34" charset="0"/>
                          <a:cs typeface="Arial" panose="020B0604020202020204" pitchFamily="34" charset="0"/>
                        </a:rPr>
                        <a:t>1</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grpSp>
                  <p:nvGrpSpPr>
                    <p:cNvPr id="101" name="Gruppieren 100"/>
                    <p:cNvGrpSpPr/>
                    <p:nvPr/>
                  </p:nvGrpSpPr>
                  <p:grpSpPr>
                    <a:xfrm>
                      <a:off x="5958137" y="1008000"/>
                      <a:ext cx="288000" cy="277282"/>
                      <a:chOff x="5958137" y="1008000"/>
                      <a:chExt cx="288000" cy="277282"/>
                    </a:xfrm>
                  </p:grpSpPr>
                  <p:sp>
                    <p:nvSpPr>
                      <p:cNvPr id="102" name="Textfeld 101"/>
                      <p:cNvSpPr txBox="1"/>
                      <p:nvPr/>
                    </p:nvSpPr>
                    <p:spPr>
                      <a:xfrm>
                        <a:off x="5958137" y="1015281"/>
                        <a:ext cx="288000" cy="270001"/>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1</a:t>
                        </a:r>
                        <a:endParaRPr lang="de-CH" sz="1200" dirty="0">
                          <a:latin typeface="Arial" panose="020B0604020202020204" pitchFamily="34" charset="0"/>
                          <a:cs typeface="Arial" panose="020B0604020202020204" pitchFamily="34" charset="0"/>
                        </a:endParaRPr>
                      </a:p>
                    </p:txBody>
                  </p:sp>
                  <p:sp>
                    <p:nvSpPr>
                      <p:cNvPr id="103" name="Textfeld 102"/>
                      <p:cNvSpPr txBox="1"/>
                      <p:nvPr/>
                    </p:nvSpPr>
                    <p:spPr>
                      <a:xfrm>
                        <a:off x="6027911" y="1008000"/>
                        <a:ext cx="137858" cy="212879"/>
                      </a:xfrm>
                      <a:prstGeom prst="rect">
                        <a:avLst/>
                      </a:prstGeom>
                      <a:noFill/>
                    </p:spPr>
                    <p:txBody>
                      <a:bodyPr wrap="none" lIns="0" tIns="0" rIns="0" rtlCol="0">
                        <a:spAutoFit/>
                      </a:bodyPr>
                      <a:lstStyle/>
                      <a:p>
                        <a:pPr algn="ctr">
                          <a:lnSpc>
                            <a:spcPts val="1300"/>
                          </a:lnSpc>
                        </a:pPr>
                        <a:r>
                          <a:rPr lang="de-DE" sz="1200" dirty="0">
                            <a:latin typeface="Arial" panose="020B0604020202020204" pitchFamily="34" charset="0"/>
                            <a:cs typeface="Arial" panose="020B0604020202020204" pitchFamily="34" charset="0"/>
                            <a:sym typeface="Wingdings 3" panose="05040102010807070707" pitchFamily="18" charset="2"/>
                          </a:rPr>
                          <a:t></a:t>
                        </a:r>
                        <a:endParaRPr lang="de-CH" sz="1200" dirty="0">
                          <a:latin typeface="Arial" panose="020B0604020202020204" pitchFamily="34" charset="0"/>
                          <a:cs typeface="Arial" panose="020B0604020202020204" pitchFamily="34" charset="0"/>
                        </a:endParaRPr>
                      </a:p>
                    </p:txBody>
                  </p:sp>
                </p:grpSp>
              </p:grpSp>
              <p:grpSp>
                <p:nvGrpSpPr>
                  <p:cNvPr id="90" name="Gruppieren 89"/>
                  <p:cNvGrpSpPr/>
                  <p:nvPr/>
                </p:nvGrpSpPr>
                <p:grpSpPr>
                  <a:xfrm>
                    <a:off x="5400000" y="720000"/>
                    <a:ext cx="864000" cy="1152000"/>
                    <a:chOff x="5400000" y="720000"/>
                    <a:chExt cx="864000" cy="1152000"/>
                  </a:xfrm>
                </p:grpSpPr>
                <p:sp>
                  <p:nvSpPr>
                    <p:cNvPr id="91" name="Ellipse 90"/>
                    <p:cNvSpPr/>
                    <p:nvPr/>
                  </p:nvSpPr>
                  <p:spPr>
                    <a:xfrm>
                      <a:off x="5400000" y="720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2" name="Ellipse 91"/>
                    <p:cNvSpPr/>
                    <p:nvPr/>
                  </p:nvSpPr>
                  <p:spPr>
                    <a:xfrm>
                      <a:off x="5400000" y="1584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3" name="Ellipse 92"/>
                    <p:cNvSpPr/>
                    <p:nvPr/>
                  </p:nvSpPr>
                  <p:spPr>
                    <a:xfrm>
                      <a:off x="5688000" y="1296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4" name="Ellipse 93"/>
                    <p:cNvSpPr/>
                    <p:nvPr/>
                  </p:nvSpPr>
                  <p:spPr>
                    <a:xfrm>
                      <a:off x="5976000" y="1008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95" name="Gerade Verbindung mit Pfeil 94"/>
                    <p:cNvCxnSpPr/>
                    <p:nvPr/>
                  </p:nvCxnSpPr>
                  <p:spPr>
                    <a:xfrm>
                      <a:off x="5613055" y="996556"/>
                      <a:ext cx="155126" cy="312338"/>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a:stCxn id="92" idx="7"/>
                      <a:endCxn id="93" idx="3"/>
                    </p:cNvCxnSpPr>
                    <p:nvPr/>
                  </p:nvCxnSpPr>
                  <p:spPr>
                    <a:xfrm flipV="1">
                      <a:off x="5645823" y="1541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a:stCxn id="93" idx="7"/>
                      <a:endCxn id="94" idx="3"/>
                    </p:cNvCxnSpPr>
                    <p:nvPr/>
                  </p:nvCxnSpPr>
                  <p:spPr>
                    <a:xfrm flipV="1">
                      <a:off x="5933823" y="1253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grpSp>
              <p:nvGrpSpPr>
                <p:cNvPr id="37" name="Gruppieren 36"/>
                <p:cNvGrpSpPr/>
                <p:nvPr/>
              </p:nvGrpSpPr>
              <p:grpSpPr>
                <a:xfrm>
                  <a:off x="6264000" y="1008000"/>
                  <a:ext cx="864000" cy="864000"/>
                  <a:chOff x="5400000" y="1008000"/>
                  <a:chExt cx="864000" cy="864000"/>
                </a:xfrm>
              </p:grpSpPr>
              <p:grpSp>
                <p:nvGrpSpPr>
                  <p:cNvPr id="77" name="Gruppieren 76"/>
                  <p:cNvGrpSpPr/>
                  <p:nvPr/>
                </p:nvGrpSpPr>
                <p:grpSpPr>
                  <a:xfrm>
                    <a:off x="5434194" y="1008000"/>
                    <a:ext cx="748095" cy="852999"/>
                    <a:chOff x="5434194" y="1008000"/>
                    <a:chExt cx="748095" cy="852999"/>
                  </a:xfrm>
                </p:grpSpPr>
                <p:sp>
                  <p:nvSpPr>
                    <p:cNvPr id="84" name="Textfeld 83"/>
                    <p:cNvSpPr txBox="1"/>
                    <p:nvPr/>
                  </p:nvSpPr>
                  <p:spPr>
                    <a:xfrm>
                      <a:off x="5434194" y="1584000"/>
                      <a:ext cx="219612"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2</a:t>
                      </a:r>
                      <a:r>
                        <a:rPr lang="de-CH" sz="1200" dirty="0">
                          <a:latin typeface="Arial" panose="020B0604020202020204" pitchFamily="34" charset="0"/>
                          <a:cs typeface="Arial" panose="020B0604020202020204" pitchFamily="34" charset="0"/>
                        </a:rPr>
                        <a:t>*</a:t>
                      </a:r>
                    </a:p>
                  </p:txBody>
                </p:sp>
                <p:sp>
                  <p:nvSpPr>
                    <p:cNvPr id="85" name="Textfeld 84"/>
                    <p:cNvSpPr txBox="1"/>
                    <p:nvPr/>
                  </p:nvSpPr>
                  <p:spPr>
                    <a:xfrm>
                      <a:off x="5715681" y="1295999"/>
                      <a:ext cx="232636"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R</a:t>
                      </a:r>
                      <a:r>
                        <a:rPr lang="de-CH" sz="1200" baseline="-25000" dirty="0">
                          <a:latin typeface="Arial" panose="020B0604020202020204" pitchFamily="34" charset="0"/>
                          <a:cs typeface="Arial" panose="020B0604020202020204" pitchFamily="34" charset="0"/>
                        </a:rPr>
                        <a:t>2</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grpSp>
                  <p:nvGrpSpPr>
                    <p:cNvPr id="86" name="Gruppieren 85"/>
                    <p:cNvGrpSpPr/>
                    <p:nvPr/>
                  </p:nvGrpSpPr>
                  <p:grpSpPr>
                    <a:xfrm>
                      <a:off x="6021989" y="1008000"/>
                      <a:ext cx="160300" cy="284280"/>
                      <a:chOff x="6021989" y="1008000"/>
                      <a:chExt cx="160300" cy="284280"/>
                    </a:xfrm>
                  </p:grpSpPr>
                  <p:sp>
                    <p:nvSpPr>
                      <p:cNvPr id="87" name="Textfeld 86"/>
                      <p:cNvSpPr txBox="1"/>
                      <p:nvPr/>
                    </p:nvSpPr>
                    <p:spPr>
                      <a:xfrm>
                        <a:off x="6021989" y="1015281"/>
                        <a:ext cx="160300"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2</a:t>
                        </a:r>
                        <a:endParaRPr lang="de-CH" sz="1200" dirty="0">
                          <a:latin typeface="Arial" panose="020B0604020202020204" pitchFamily="34" charset="0"/>
                          <a:cs typeface="Arial" panose="020B0604020202020204" pitchFamily="34" charset="0"/>
                        </a:endParaRPr>
                      </a:p>
                    </p:txBody>
                  </p:sp>
                  <p:sp>
                    <p:nvSpPr>
                      <p:cNvPr id="88" name="Textfeld 87"/>
                      <p:cNvSpPr txBox="1"/>
                      <p:nvPr/>
                    </p:nvSpPr>
                    <p:spPr>
                      <a:xfrm>
                        <a:off x="6027911" y="1008000"/>
                        <a:ext cx="137859" cy="212879"/>
                      </a:xfrm>
                      <a:prstGeom prst="rect">
                        <a:avLst/>
                      </a:prstGeom>
                      <a:noFill/>
                    </p:spPr>
                    <p:txBody>
                      <a:bodyPr wrap="none" lIns="0" tIns="0" rIns="0" rtlCol="0">
                        <a:spAutoFit/>
                      </a:bodyPr>
                      <a:lstStyle/>
                      <a:p>
                        <a:pPr algn="ctr">
                          <a:lnSpc>
                            <a:spcPts val="1300"/>
                          </a:lnSpc>
                        </a:pPr>
                        <a:r>
                          <a:rPr lang="de-DE" sz="1200" dirty="0">
                            <a:latin typeface="Arial" panose="020B0604020202020204" pitchFamily="34" charset="0"/>
                            <a:cs typeface="Arial" panose="020B0604020202020204" pitchFamily="34" charset="0"/>
                            <a:sym typeface="Wingdings 3" panose="05040102010807070707" pitchFamily="18" charset="2"/>
                          </a:rPr>
                          <a:t></a:t>
                        </a:r>
                        <a:endParaRPr lang="de-CH" sz="1200" dirty="0">
                          <a:latin typeface="Arial" panose="020B0604020202020204" pitchFamily="34" charset="0"/>
                          <a:cs typeface="Arial" panose="020B0604020202020204" pitchFamily="34" charset="0"/>
                        </a:endParaRPr>
                      </a:p>
                    </p:txBody>
                  </p:sp>
                </p:grpSp>
              </p:grpSp>
              <p:grpSp>
                <p:nvGrpSpPr>
                  <p:cNvPr id="78" name="Gruppieren 77"/>
                  <p:cNvGrpSpPr/>
                  <p:nvPr/>
                </p:nvGrpSpPr>
                <p:grpSpPr>
                  <a:xfrm>
                    <a:off x="5400000" y="1008000"/>
                    <a:ext cx="864000" cy="864000"/>
                    <a:chOff x="5400000" y="1008000"/>
                    <a:chExt cx="864000" cy="864000"/>
                  </a:xfrm>
                </p:grpSpPr>
                <p:sp>
                  <p:nvSpPr>
                    <p:cNvPr id="79" name="Ellipse 78"/>
                    <p:cNvSpPr/>
                    <p:nvPr/>
                  </p:nvSpPr>
                  <p:spPr>
                    <a:xfrm>
                      <a:off x="5400000" y="1584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0" name="Ellipse 79"/>
                    <p:cNvSpPr/>
                    <p:nvPr/>
                  </p:nvSpPr>
                  <p:spPr>
                    <a:xfrm>
                      <a:off x="5688000" y="1296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1" name="Ellipse 80"/>
                    <p:cNvSpPr/>
                    <p:nvPr/>
                  </p:nvSpPr>
                  <p:spPr>
                    <a:xfrm>
                      <a:off x="5976000" y="1008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82" name="Gerade Verbindung mit Pfeil 81"/>
                    <p:cNvCxnSpPr>
                      <a:stCxn id="79" idx="7"/>
                      <a:endCxn id="80" idx="3"/>
                    </p:cNvCxnSpPr>
                    <p:nvPr/>
                  </p:nvCxnSpPr>
                  <p:spPr>
                    <a:xfrm flipV="1">
                      <a:off x="5645823" y="1541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3" name="Gerade Verbindung mit Pfeil 82"/>
                    <p:cNvCxnSpPr>
                      <a:stCxn id="80" idx="7"/>
                      <a:endCxn id="81" idx="3"/>
                    </p:cNvCxnSpPr>
                    <p:nvPr/>
                  </p:nvCxnSpPr>
                  <p:spPr>
                    <a:xfrm flipV="1">
                      <a:off x="5933823" y="1253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grpSp>
              <p:nvGrpSpPr>
                <p:cNvPr id="38" name="Gruppieren 37"/>
                <p:cNvGrpSpPr/>
                <p:nvPr/>
              </p:nvGrpSpPr>
              <p:grpSpPr>
                <a:xfrm>
                  <a:off x="7128000" y="1008000"/>
                  <a:ext cx="864000" cy="864000"/>
                  <a:chOff x="5400000" y="1008000"/>
                  <a:chExt cx="864000" cy="864000"/>
                </a:xfrm>
              </p:grpSpPr>
              <p:grpSp>
                <p:nvGrpSpPr>
                  <p:cNvPr id="65" name="Gruppieren 64"/>
                  <p:cNvGrpSpPr/>
                  <p:nvPr/>
                </p:nvGrpSpPr>
                <p:grpSpPr>
                  <a:xfrm>
                    <a:off x="5434194" y="1008000"/>
                    <a:ext cx="748095" cy="852999"/>
                    <a:chOff x="5434194" y="1008000"/>
                    <a:chExt cx="748095" cy="852999"/>
                  </a:xfrm>
                </p:grpSpPr>
                <p:sp>
                  <p:nvSpPr>
                    <p:cNvPr id="72" name="Textfeld 71"/>
                    <p:cNvSpPr txBox="1"/>
                    <p:nvPr/>
                  </p:nvSpPr>
                  <p:spPr>
                    <a:xfrm>
                      <a:off x="5434194" y="1584000"/>
                      <a:ext cx="219612"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3</a:t>
                      </a:r>
                      <a:r>
                        <a:rPr lang="de-CH" sz="1200" dirty="0">
                          <a:latin typeface="Arial" panose="020B0604020202020204" pitchFamily="34" charset="0"/>
                          <a:cs typeface="Arial" panose="020B0604020202020204" pitchFamily="34" charset="0"/>
                        </a:rPr>
                        <a:t>*</a:t>
                      </a:r>
                    </a:p>
                  </p:txBody>
                </p:sp>
                <p:sp>
                  <p:nvSpPr>
                    <p:cNvPr id="73" name="Textfeld 72"/>
                    <p:cNvSpPr txBox="1"/>
                    <p:nvPr/>
                  </p:nvSpPr>
                  <p:spPr>
                    <a:xfrm>
                      <a:off x="5715681" y="1295999"/>
                      <a:ext cx="232636"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R</a:t>
                      </a:r>
                      <a:r>
                        <a:rPr lang="de-CH" sz="1200" baseline="-25000" dirty="0">
                          <a:latin typeface="Arial" panose="020B0604020202020204" pitchFamily="34" charset="0"/>
                          <a:cs typeface="Arial" panose="020B0604020202020204" pitchFamily="34" charset="0"/>
                        </a:rPr>
                        <a:t>3</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grpSp>
                  <p:nvGrpSpPr>
                    <p:cNvPr id="74" name="Gruppieren 73"/>
                    <p:cNvGrpSpPr/>
                    <p:nvPr/>
                  </p:nvGrpSpPr>
                  <p:grpSpPr>
                    <a:xfrm>
                      <a:off x="6021989" y="1008000"/>
                      <a:ext cx="160300" cy="284280"/>
                      <a:chOff x="6021989" y="1008000"/>
                      <a:chExt cx="160300" cy="284280"/>
                    </a:xfrm>
                  </p:grpSpPr>
                  <p:sp>
                    <p:nvSpPr>
                      <p:cNvPr id="75" name="Textfeld 74"/>
                      <p:cNvSpPr txBox="1"/>
                      <p:nvPr/>
                    </p:nvSpPr>
                    <p:spPr>
                      <a:xfrm>
                        <a:off x="6021989" y="1015281"/>
                        <a:ext cx="160300"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3</a:t>
                        </a:r>
                        <a:endParaRPr lang="de-CH" sz="1200" dirty="0">
                          <a:latin typeface="Arial" panose="020B0604020202020204" pitchFamily="34" charset="0"/>
                          <a:cs typeface="Arial" panose="020B0604020202020204" pitchFamily="34" charset="0"/>
                        </a:endParaRPr>
                      </a:p>
                    </p:txBody>
                  </p:sp>
                  <p:sp>
                    <p:nvSpPr>
                      <p:cNvPr id="76" name="Textfeld 75"/>
                      <p:cNvSpPr txBox="1"/>
                      <p:nvPr/>
                    </p:nvSpPr>
                    <p:spPr>
                      <a:xfrm>
                        <a:off x="6027911" y="1008000"/>
                        <a:ext cx="137859" cy="212879"/>
                      </a:xfrm>
                      <a:prstGeom prst="rect">
                        <a:avLst/>
                      </a:prstGeom>
                      <a:noFill/>
                    </p:spPr>
                    <p:txBody>
                      <a:bodyPr wrap="none" lIns="0" tIns="0" rIns="0" rtlCol="0">
                        <a:spAutoFit/>
                      </a:bodyPr>
                      <a:lstStyle/>
                      <a:p>
                        <a:pPr algn="ctr">
                          <a:lnSpc>
                            <a:spcPts val="1300"/>
                          </a:lnSpc>
                        </a:pPr>
                        <a:r>
                          <a:rPr lang="de-DE" sz="1200" dirty="0">
                            <a:latin typeface="Arial" panose="020B0604020202020204" pitchFamily="34" charset="0"/>
                            <a:cs typeface="Arial" panose="020B0604020202020204" pitchFamily="34" charset="0"/>
                            <a:sym typeface="Wingdings 3" panose="05040102010807070707" pitchFamily="18" charset="2"/>
                          </a:rPr>
                          <a:t></a:t>
                        </a:r>
                        <a:endParaRPr lang="de-CH" sz="1200" dirty="0">
                          <a:latin typeface="Arial" panose="020B0604020202020204" pitchFamily="34" charset="0"/>
                          <a:cs typeface="Arial" panose="020B0604020202020204" pitchFamily="34" charset="0"/>
                        </a:endParaRPr>
                      </a:p>
                    </p:txBody>
                  </p:sp>
                </p:grpSp>
              </p:grpSp>
              <p:grpSp>
                <p:nvGrpSpPr>
                  <p:cNvPr id="66" name="Gruppieren 65"/>
                  <p:cNvGrpSpPr/>
                  <p:nvPr/>
                </p:nvGrpSpPr>
                <p:grpSpPr>
                  <a:xfrm>
                    <a:off x="5400000" y="1008000"/>
                    <a:ext cx="864000" cy="864000"/>
                    <a:chOff x="5400000" y="1008000"/>
                    <a:chExt cx="864000" cy="864000"/>
                  </a:xfrm>
                </p:grpSpPr>
                <p:sp>
                  <p:nvSpPr>
                    <p:cNvPr id="67" name="Ellipse 66"/>
                    <p:cNvSpPr/>
                    <p:nvPr/>
                  </p:nvSpPr>
                  <p:spPr>
                    <a:xfrm>
                      <a:off x="5400000" y="1584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8" name="Ellipse 67"/>
                    <p:cNvSpPr/>
                    <p:nvPr/>
                  </p:nvSpPr>
                  <p:spPr>
                    <a:xfrm>
                      <a:off x="5688000" y="1296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9" name="Ellipse 68"/>
                    <p:cNvSpPr/>
                    <p:nvPr/>
                  </p:nvSpPr>
                  <p:spPr>
                    <a:xfrm>
                      <a:off x="5976000" y="1008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70" name="Gerade Verbindung mit Pfeil 69"/>
                    <p:cNvCxnSpPr>
                      <a:stCxn id="67" idx="7"/>
                      <a:endCxn id="68" idx="3"/>
                    </p:cNvCxnSpPr>
                    <p:nvPr/>
                  </p:nvCxnSpPr>
                  <p:spPr>
                    <a:xfrm flipV="1">
                      <a:off x="5645823" y="1541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1" name="Gerade Verbindung mit Pfeil 70"/>
                    <p:cNvCxnSpPr>
                      <a:stCxn id="68" idx="7"/>
                      <a:endCxn id="69" idx="3"/>
                    </p:cNvCxnSpPr>
                    <p:nvPr/>
                  </p:nvCxnSpPr>
                  <p:spPr>
                    <a:xfrm flipV="1">
                      <a:off x="5933823" y="1253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grpSp>
              <p:nvGrpSpPr>
                <p:cNvPr id="39" name="Gruppieren 38"/>
                <p:cNvGrpSpPr/>
                <p:nvPr/>
              </p:nvGrpSpPr>
              <p:grpSpPr>
                <a:xfrm>
                  <a:off x="7992000" y="1008000"/>
                  <a:ext cx="864000" cy="864000"/>
                  <a:chOff x="5400000" y="1008000"/>
                  <a:chExt cx="864000" cy="864000"/>
                </a:xfrm>
              </p:grpSpPr>
              <p:grpSp>
                <p:nvGrpSpPr>
                  <p:cNvPr id="53" name="Gruppieren 52"/>
                  <p:cNvGrpSpPr/>
                  <p:nvPr/>
                </p:nvGrpSpPr>
                <p:grpSpPr>
                  <a:xfrm>
                    <a:off x="5434194" y="1008000"/>
                    <a:ext cx="748095" cy="852999"/>
                    <a:chOff x="5434194" y="1008000"/>
                    <a:chExt cx="748095" cy="852999"/>
                  </a:xfrm>
                </p:grpSpPr>
                <p:sp>
                  <p:nvSpPr>
                    <p:cNvPr id="60" name="Textfeld 59"/>
                    <p:cNvSpPr txBox="1"/>
                    <p:nvPr/>
                  </p:nvSpPr>
                  <p:spPr>
                    <a:xfrm>
                      <a:off x="5434194" y="1584000"/>
                      <a:ext cx="219612"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4</a:t>
                      </a:r>
                      <a:r>
                        <a:rPr lang="de-CH" sz="1200" dirty="0">
                          <a:latin typeface="Arial" panose="020B0604020202020204" pitchFamily="34" charset="0"/>
                          <a:cs typeface="Arial" panose="020B0604020202020204" pitchFamily="34" charset="0"/>
                        </a:rPr>
                        <a:t>*</a:t>
                      </a:r>
                    </a:p>
                  </p:txBody>
                </p:sp>
                <p:sp>
                  <p:nvSpPr>
                    <p:cNvPr id="61" name="Textfeld 60"/>
                    <p:cNvSpPr txBox="1"/>
                    <p:nvPr/>
                  </p:nvSpPr>
                  <p:spPr>
                    <a:xfrm>
                      <a:off x="5715681" y="1295999"/>
                      <a:ext cx="232636"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R</a:t>
                      </a:r>
                      <a:r>
                        <a:rPr lang="de-CH" sz="1200" baseline="-25000" dirty="0">
                          <a:latin typeface="Arial" panose="020B0604020202020204" pitchFamily="34" charset="0"/>
                          <a:cs typeface="Arial" panose="020B0604020202020204" pitchFamily="34" charset="0"/>
                        </a:rPr>
                        <a:t>4</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grpSp>
                  <p:nvGrpSpPr>
                    <p:cNvPr id="62" name="Gruppieren 61"/>
                    <p:cNvGrpSpPr/>
                    <p:nvPr/>
                  </p:nvGrpSpPr>
                  <p:grpSpPr>
                    <a:xfrm>
                      <a:off x="6021989" y="1008000"/>
                      <a:ext cx="160300" cy="284280"/>
                      <a:chOff x="6021989" y="1008000"/>
                      <a:chExt cx="160300" cy="284280"/>
                    </a:xfrm>
                  </p:grpSpPr>
                  <p:sp>
                    <p:nvSpPr>
                      <p:cNvPr id="63" name="Textfeld 62"/>
                      <p:cNvSpPr txBox="1"/>
                      <p:nvPr/>
                    </p:nvSpPr>
                    <p:spPr>
                      <a:xfrm>
                        <a:off x="6021989" y="1015281"/>
                        <a:ext cx="160300"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4</a:t>
                        </a:r>
                        <a:endParaRPr lang="de-CH" sz="1200" dirty="0">
                          <a:latin typeface="Arial" panose="020B0604020202020204" pitchFamily="34" charset="0"/>
                          <a:cs typeface="Arial" panose="020B0604020202020204" pitchFamily="34" charset="0"/>
                        </a:endParaRPr>
                      </a:p>
                    </p:txBody>
                  </p:sp>
                  <p:sp>
                    <p:nvSpPr>
                      <p:cNvPr id="64" name="Textfeld 63"/>
                      <p:cNvSpPr txBox="1"/>
                      <p:nvPr/>
                    </p:nvSpPr>
                    <p:spPr>
                      <a:xfrm>
                        <a:off x="6027911" y="1008000"/>
                        <a:ext cx="137859" cy="212879"/>
                      </a:xfrm>
                      <a:prstGeom prst="rect">
                        <a:avLst/>
                      </a:prstGeom>
                      <a:noFill/>
                    </p:spPr>
                    <p:txBody>
                      <a:bodyPr wrap="none" lIns="0" tIns="0" rIns="0" rtlCol="0">
                        <a:spAutoFit/>
                      </a:bodyPr>
                      <a:lstStyle/>
                      <a:p>
                        <a:pPr algn="ctr">
                          <a:lnSpc>
                            <a:spcPts val="1300"/>
                          </a:lnSpc>
                        </a:pPr>
                        <a:r>
                          <a:rPr lang="de-DE" sz="1200" dirty="0">
                            <a:latin typeface="Arial" panose="020B0604020202020204" pitchFamily="34" charset="0"/>
                            <a:cs typeface="Arial" panose="020B0604020202020204" pitchFamily="34" charset="0"/>
                            <a:sym typeface="Wingdings 3" panose="05040102010807070707" pitchFamily="18" charset="2"/>
                          </a:rPr>
                          <a:t></a:t>
                        </a:r>
                        <a:endParaRPr lang="de-CH" sz="1200" dirty="0">
                          <a:latin typeface="Arial" panose="020B0604020202020204" pitchFamily="34" charset="0"/>
                          <a:cs typeface="Arial" panose="020B0604020202020204" pitchFamily="34" charset="0"/>
                        </a:endParaRPr>
                      </a:p>
                    </p:txBody>
                  </p:sp>
                </p:grpSp>
              </p:grpSp>
              <p:grpSp>
                <p:nvGrpSpPr>
                  <p:cNvPr id="54" name="Gruppieren 53"/>
                  <p:cNvGrpSpPr/>
                  <p:nvPr/>
                </p:nvGrpSpPr>
                <p:grpSpPr>
                  <a:xfrm>
                    <a:off x="5400000" y="1008000"/>
                    <a:ext cx="864000" cy="864000"/>
                    <a:chOff x="5400000" y="1008000"/>
                    <a:chExt cx="864000" cy="864000"/>
                  </a:xfrm>
                </p:grpSpPr>
                <p:sp>
                  <p:nvSpPr>
                    <p:cNvPr id="55" name="Ellipse 54"/>
                    <p:cNvSpPr/>
                    <p:nvPr/>
                  </p:nvSpPr>
                  <p:spPr>
                    <a:xfrm>
                      <a:off x="5400000" y="1584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6" name="Ellipse 55"/>
                    <p:cNvSpPr/>
                    <p:nvPr/>
                  </p:nvSpPr>
                  <p:spPr>
                    <a:xfrm>
                      <a:off x="5688000" y="1296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7" name="Ellipse 56"/>
                    <p:cNvSpPr/>
                    <p:nvPr/>
                  </p:nvSpPr>
                  <p:spPr>
                    <a:xfrm>
                      <a:off x="5976000" y="1008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58" name="Gerade Verbindung mit Pfeil 57"/>
                    <p:cNvCxnSpPr>
                      <a:stCxn id="55" idx="7"/>
                      <a:endCxn id="56" idx="3"/>
                    </p:cNvCxnSpPr>
                    <p:nvPr/>
                  </p:nvCxnSpPr>
                  <p:spPr>
                    <a:xfrm flipV="1">
                      <a:off x="5645823" y="1541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9" name="Gerade Verbindung mit Pfeil 58"/>
                    <p:cNvCxnSpPr>
                      <a:stCxn id="56" idx="7"/>
                      <a:endCxn id="57" idx="3"/>
                    </p:cNvCxnSpPr>
                    <p:nvPr/>
                  </p:nvCxnSpPr>
                  <p:spPr>
                    <a:xfrm flipV="1">
                      <a:off x="5933823" y="1253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grpSp>
              <p:nvGrpSpPr>
                <p:cNvPr id="40" name="Gruppieren 39"/>
                <p:cNvGrpSpPr/>
                <p:nvPr/>
              </p:nvGrpSpPr>
              <p:grpSpPr>
                <a:xfrm>
                  <a:off x="8856000" y="1008000"/>
                  <a:ext cx="864000" cy="864000"/>
                  <a:chOff x="5400000" y="1008000"/>
                  <a:chExt cx="864000" cy="864000"/>
                </a:xfrm>
              </p:grpSpPr>
              <p:grpSp>
                <p:nvGrpSpPr>
                  <p:cNvPr id="41" name="Gruppieren 40"/>
                  <p:cNvGrpSpPr/>
                  <p:nvPr/>
                </p:nvGrpSpPr>
                <p:grpSpPr>
                  <a:xfrm>
                    <a:off x="5434194" y="1008000"/>
                    <a:ext cx="748095" cy="852999"/>
                    <a:chOff x="5434194" y="1008000"/>
                    <a:chExt cx="748095" cy="852999"/>
                  </a:xfrm>
                </p:grpSpPr>
                <p:sp>
                  <p:nvSpPr>
                    <p:cNvPr id="48" name="Textfeld 47"/>
                    <p:cNvSpPr txBox="1"/>
                    <p:nvPr/>
                  </p:nvSpPr>
                  <p:spPr>
                    <a:xfrm>
                      <a:off x="5434194" y="1584000"/>
                      <a:ext cx="219612"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5</a:t>
                      </a:r>
                      <a:r>
                        <a:rPr lang="de-CH" sz="1200" dirty="0">
                          <a:latin typeface="Arial" panose="020B0604020202020204" pitchFamily="34" charset="0"/>
                          <a:cs typeface="Arial" panose="020B0604020202020204" pitchFamily="34" charset="0"/>
                        </a:rPr>
                        <a:t>*</a:t>
                      </a:r>
                    </a:p>
                  </p:txBody>
                </p:sp>
                <p:sp>
                  <p:nvSpPr>
                    <p:cNvPr id="49" name="Textfeld 48"/>
                    <p:cNvSpPr txBox="1"/>
                    <p:nvPr/>
                  </p:nvSpPr>
                  <p:spPr>
                    <a:xfrm>
                      <a:off x="5715681" y="1295999"/>
                      <a:ext cx="232636"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R</a:t>
                      </a:r>
                      <a:r>
                        <a:rPr lang="de-CH" sz="1200" baseline="-25000" dirty="0">
                          <a:latin typeface="Arial" panose="020B0604020202020204" pitchFamily="34" charset="0"/>
                          <a:cs typeface="Arial" panose="020B0604020202020204" pitchFamily="34" charset="0"/>
                        </a:rPr>
                        <a:t>5</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grpSp>
                  <p:nvGrpSpPr>
                    <p:cNvPr id="50" name="Gruppieren 49"/>
                    <p:cNvGrpSpPr/>
                    <p:nvPr/>
                  </p:nvGrpSpPr>
                  <p:grpSpPr>
                    <a:xfrm>
                      <a:off x="6021989" y="1008000"/>
                      <a:ext cx="160300" cy="284280"/>
                      <a:chOff x="6021989" y="1008000"/>
                      <a:chExt cx="160300" cy="284280"/>
                    </a:xfrm>
                  </p:grpSpPr>
                  <p:sp>
                    <p:nvSpPr>
                      <p:cNvPr id="51" name="Textfeld 50"/>
                      <p:cNvSpPr txBox="1"/>
                      <p:nvPr/>
                    </p:nvSpPr>
                    <p:spPr>
                      <a:xfrm>
                        <a:off x="6021989" y="1015281"/>
                        <a:ext cx="160300"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5</a:t>
                        </a:r>
                        <a:endParaRPr lang="de-CH" sz="1200" dirty="0">
                          <a:latin typeface="Arial" panose="020B0604020202020204" pitchFamily="34" charset="0"/>
                          <a:cs typeface="Arial" panose="020B0604020202020204" pitchFamily="34" charset="0"/>
                        </a:endParaRPr>
                      </a:p>
                    </p:txBody>
                  </p:sp>
                  <p:sp>
                    <p:nvSpPr>
                      <p:cNvPr id="52" name="Textfeld 51"/>
                      <p:cNvSpPr txBox="1"/>
                      <p:nvPr/>
                    </p:nvSpPr>
                    <p:spPr>
                      <a:xfrm>
                        <a:off x="6027911" y="1008000"/>
                        <a:ext cx="137859" cy="212879"/>
                      </a:xfrm>
                      <a:prstGeom prst="rect">
                        <a:avLst/>
                      </a:prstGeom>
                      <a:noFill/>
                    </p:spPr>
                    <p:txBody>
                      <a:bodyPr wrap="none" lIns="0" tIns="0" rIns="0" rtlCol="0">
                        <a:spAutoFit/>
                      </a:bodyPr>
                      <a:lstStyle/>
                      <a:p>
                        <a:pPr algn="ctr">
                          <a:lnSpc>
                            <a:spcPts val="1300"/>
                          </a:lnSpc>
                        </a:pPr>
                        <a:r>
                          <a:rPr lang="de-DE" sz="1200" dirty="0">
                            <a:latin typeface="Arial" panose="020B0604020202020204" pitchFamily="34" charset="0"/>
                            <a:cs typeface="Arial" panose="020B0604020202020204" pitchFamily="34" charset="0"/>
                            <a:sym typeface="Wingdings 3" panose="05040102010807070707" pitchFamily="18" charset="2"/>
                          </a:rPr>
                          <a:t></a:t>
                        </a:r>
                        <a:endParaRPr lang="de-CH" sz="1200" dirty="0">
                          <a:latin typeface="Arial" panose="020B0604020202020204" pitchFamily="34" charset="0"/>
                          <a:cs typeface="Arial" panose="020B0604020202020204" pitchFamily="34" charset="0"/>
                        </a:endParaRPr>
                      </a:p>
                    </p:txBody>
                  </p:sp>
                </p:grpSp>
              </p:grpSp>
              <p:grpSp>
                <p:nvGrpSpPr>
                  <p:cNvPr id="42" name="Gruppieren 41"/>
                  <p:cNvGrpSpPr/>
                  <p:nvPr/>
                </p:nvGrpSpPr>
                <p:grpSpPr>
                  <a:xfrm>
                    <a:off x="5400000" y="1008000"/>
                    <a:ext cx="864000" cy="864000"/>
                    <a:chOff x="5400000" y="1008000"/>
                    <a:chExt cx="864000" cy="864000"/>
                  </a:xfrm>
                </p:grpSpPr>
                <p:sp>
                  <p:nvSpPr>
                    <p:cNvPr id="43" name="Ellipse 42"/>
                    <p:cNvSpPr/>
                    <p:nvPr/>
                  </p:nvSpPr>
                  <p:spPr>
                    <a:xfrm>
                      <a:off x="5400000" y="1584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4" name="Ellipse 43"/>
                    <p:cNvSpPr/>
                    <p:nvPr/>
                  </p:nvSpPr>
                  <p:spPr>
                    <a:xfrm>
                      <a:off x="5688000" y="1296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5" name="Ellipse 44"/>
                    <p:cNvSpPr/>
                    <p:nvPr/>
                  </p:nvSpPr>
                  <p:spPr>
                    <a:xfrm>
                      <a:off x="5976000" y="1008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46" name="Gerade Verbindung mit Pfeil 45"/>
                    <p:cNvCxnSpPr>
                      <a:stCxn id="43" idx="7"/>
                      <a:endCxn id="44" idx="3"/>
                    </p:cNvCxnSpPr>
                    <p:nvPr/>
                  </p:nvCxnSpPr>
                  <p:spPr>
                    <a:xfrm flipV="1">
                      <a:off x="5645823" y="1541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a:stCxn id="44" idx="7"/>
                      <a:endCxn id="45" idx="3"/>
                    </p:cNvCxnSpPr>
                    <p:nvPr/>
                  </p:nvCxnSpPr>
                  <p:spPr>
                    <a:xfrm flipV="1">
                      <a:off x="5933823" y="1253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grpSp>
          <p:cxnSp>
            <p:nvCxnSpPr>
              <p:cNvPr id="32" name="Gerade Verbindung mit Pfeil 31"/>
              <p:cNvCxnSpPr>
                <a:stCxn id="93" idx="6"/>
                <a:endCxn id="80" idx="2"/>
              </p:cNvCxnSpPr>
              <p:nvPr/>
            </p:nvCxnSpPr>
            <p:spPr>
              <a:xfrm>
                <a:off x="5976000" y="3672000"/>
                <a:ext cx="576000" cy="0"/>
              </a:xfrm>
              <a:prstGeom prst="straightConnector1">
                <a:avLst/>
              </a:prstGeom>
              <a:ln w="127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a:stCxn id="80" idx="6"/>
                <a:endCxn id="68" idx="2"/>
              </p:cNvCxnSpPr>
              <p:nvPr/>
            </p:nvCxnSpPr>
            <p:spPr>
              <a:xfrm>
                <a:off x="6840000" y="3672000"/>
                <a:ext cx="576000" cy="0"/>
              </a:xfrm>
              <a:prstGeom prst="straightConnector1">
                <a:avLst/>
              </a:prstGeom>
              <a:ln w="127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a:stCxn id="68" idx="6"/>
                <a:endCxn id="56" idx="2"/>
              </p:cNvCxnSpPr>
              <p:nvPr/>
            </p:nvCxnSpPr>
            <p:spPr>
              <a:xfrm>
                <a:off x="7704000" y="3672000"/>
                <a:ext cx="576000" cy="0"/>
              </a:xfrm>
              <a:prstGeom prst="straightConnector1">
                <a:avLst/>
              </a:prstGeom>
              <a:ln w="127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a:stCxn id="56" idx="6"/>
                <a:endCxn id="44" idx="2"/>
              </p:cNvCxnSpPr>
              <p:nvPr/>
            </p:nvCxnSpPr>
            <p:spPr>
              <a:xfrm>
                <a:off x="8568000" y="3672000"/>
                <a:ext cx="576000" cy="0"/>
              </a:xfrm>
              <a:prstGeom prst="straightConnector1">
                <a:avLst/>
              </a:prstGeom>
              <a:ln w="127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p:nvGrpSpPr>
          <p:grpSpPr>
            <a:xfrm>
              <a:off x="72000" y="492000"/>
              <a:ext cx="193785" cy="2577582"/>
              <a:chOff x="5562000" y="792000"/>
              <a:chExt cx="218008" cy="2899777"/>
            </a:xfrm>
          </p:grpSpPr>
          <p:sp>
            <p:nvSpPr>
              <p:cNvPr id="26" name="Textfeld 25"/>
              <p:cNvSpPr txBox="1"/>
              <p:nvPr/>
            </p:nvSpPr>
            <p:spPr>
              <a:xfrm>
                <a:off x="5562000" y="792000"/>
                <a:ext cx="218008" cy="307777"/>
              </a:xfrm>
              <a:prstGeom prst="rect">
                <a:avLst/>
              </a:prstGeom>
              <a:noFill/>
            </p:spPr>
            <p:txBody>
              <a:bodyPr wrap="none" lIns="0" rIns="0" rtlCol="0">
                <a:spAutoFit/>
              </a:bodyPr>
              <a:lstStyle/>
              <a:p>
                <a:r>
                  <a:rPr lang="de-CH" sz="1400" dirty="0">
                    <a:latin typeface="Arial" panose="020B0604020202020204" pitchFamily="34" charset="0"/>
                    <a:cs typeface="Arial" panose="020B0604020202020204" pitchFamily="34" charset="0"/>
                  </a:rPr>
                  <a:t>(a)</a:t>
                </a:r>
              </a:p>
            </p:txBody>
          </p:sp>
          <p:sp>
            <p:nvSpPr>
              <p:cNvPr id="27" name="Textfeld 26"/>
              <p:cNvSpPr txBox="1"/>
              <p:nvPr/>
            </p:nvSpPr>
            <p:spPr>
              <a:xfrm>
                <a:off x="5562000" y="2088000"/>
                <a:ext cx="218008" cy="307777"/>
              </a:xfrm>
              <a:prstGeom prst="rect">
                <a:avLst/>
              </a:prstGeom>
              <a:noFill/>
            </p:spPr>
            <p:txBody>
              <a:bodyPr wrap="none" lIns="0" rIns="0" rtlCol="0">
                <a:spAutoFit/>
              </a:bodyPr>
              <a:lstStyle/>
              <a:p>
                <a:r>
                  <a:rPr lang="de-CH" sz="1400" dirty="0">
                    <a:latin typeface="Arial" panose="020B0604020202020204" pitchFamily="34" charset="0"/>
                    <a:cs typeface="Arial" panose="020B0604020202020204" pitchFamily="34" charset="0"/>
                  </a:rPr>
                  <a:t>(b)</a:t>
                </a:r>
              </a:p>
            </p:txBody>
          </p:sp>
          <p:sp>
            <p:nvSpPr>
              <p:cNvPr id="28" name="Textfeld 27"/>
              <p:cNvSpPr txBox="1"/>
              <p:nvPr/>
            </p:nvSpPr>
            <p:spPr>
              <a:xfrm>
                <a:off x="5562000" y="3384000"/>
                <a:ext cx="208390" cy="307777"/>
              </a:xfrm>
              <a:prstGeom prst="rect">
                <a:avLst/>
              </a:prstGeom>
              <a:noFill/>
            </p:spPr>
            <p:txBody>
              <a:bodyPr wrap="none" lIns="0" rIns="0" rtlCol="0">
                <a:spAutoFit/>
              </a:bodyPr>
              <a:lstStyle/>
              <a:p>
                <a:r>
                  <a:rPr lang="de-CH" sz="1400" dirty="0">
                    <a:latin typeface="Arial" panose="020B0604020202020204" pitchFamily="34" charset="0"/>
                    <a:cs typeface="Arial" panose="020B0604020202020204" pitchFamily="34" charset="0"/>
                  </a:rPr>
                  <a:t>(c)</a:t>
                </a:r>
              </a:p>
            </p:txBody>
          </p:sp>
        </p:grpSp>
        <p:sp>
          <p:nvSpPr>
            <p:cNvPr id="19" name="Rechteck 18"/>
            <p:cNvSpPr/>
            <p:nvPr/>
          </p:nvSpPr>
          <p:spPr>
            <a:xfrm>
              <a:off x="0" y="0"/>
              <a:ext cx="4320000" cy="349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0" name="Gerader Verbinder 9"/>
            <p:cNvCxnSpPr/>
            <p:nvPr/>
          </p:nvCxnSpPr>
          <p:spPr>
            <a:xfrm>
              <a:off x="0" y="1188000"/>
              <a:ext cx="4320000" cy="0"/>
            </a:xfrm>
            <a:prstGeom prst="line">
              <a:avLst/>
            </a:prstGeom>
            <a:ln w="6350" cap="rnd">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a:off x="0" y="2340000"/>
              <a:ext cx="4320000" cy="0"/>
            </a:xfrm>
            <a:prstGeom prst="line">
              <a:avLst/>
            </a:prstGeom>
            <a:ln w="6350" cap="rnd">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a:off x="0" y="3492000"/>
              <a:ext cx="4320000" cy="0"/>
            </a:xfrm>
            <a:prstGeom prst="line">
              <a:avLst/>
            </a:prstGeom>
            <a:ln w="12700" cap="rnd">
              <a:solidFill>
                <a:schemeClr val="tx1"/>
              </a:solidFill>
              <a:prstDash val="dash"/>
            </a:ln>
          </p:spPr>
          <p:style>
            <a:lnRef idx="1">
              <a:schemeClr val="accent1"/>
            </a:lnRef>
            <a:fillRef idx="0">
              <a:schemeClr val="accent1"/>
            </a:fillRef>
            <a:effectRef idx="0">
              <a:schemeClr val="accent1"/>
            </a:effectRef>
            <a:fontRef idx="minor">
              <a:schemeClr val="tx1"/>
            </a:fontRef>
          </p:style>
        </p:cxnSp>
      </p:grpSp>
      <p:pic>
        <p:nvPicPr>
          <p:cNvPr id="232" name="Grafik 23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738153" y="360000"/>
            <a:ext cx="1116000" cy="1584000"/>
          </a:xfrm>
          <a:prstGeom prst="rect">
            <a:avLst/>
          </a:prstGeom>
        </p:spPr>
      </p:pic>
      <p:grpSp>
        <p:nvGrpSpPr>
          <p:cNvPr id="233" name="Gruppieren 232"/>
          <p:cNvGrpSpPr/>
          <p:nvPr/>
        </p:nvGrpSpPr>
        <p:grpSpPr>
          <a:xfrm rot="16200000">
            <a:off x="-2373750" y="2373750"/>
            <a:ext cx="5143500" cy="396000"/>
            <a:chOff x="720000" y="3600000"/>
            <a:chExt cx="4716000" cy="396000"/>
          </a:xfrm>
        </p:grpSpPr>
        <p:sp>
          <p:nvSpPr>
            <p:cNvPr id="234" name="Rechteck 233"/>
            <p:cNvSpPr/>
            <p:nvPr/>
          </p:nvSpPr>
          <p:spPr>
            <a:xfrm>
              <a:off x="720000" y="3600000"/>
              <a:ext cx="4716000" cy="3960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5" name="Rechteck 234"/>
            <p:cNvSpPr/>
            <p:nvPr/>
          </p:nvSpPr>
          <p:spPr>
            <a:xfrm>
              <a:off x="1584000" y="3600000"/>
              <a:ext cx="3852000" cy="369332"/>
            </a:xfrm>
            <a:prstGeom prst="rect">
              <a:avLst/>
            </a:prstGeom>
          </p:spPr>
          <p:txBody>
            <a:bodyPr wrap="square" lIns="72000" tIns="0" rIns="36000" bIns="0" anchor="ctr" anchorCtr="0">
              <a:spAutoFit/>
            </a:bodyPr>
            <a:lstStyle/>
            <a:p>
              <a:r>
                <a:rPr lang="de-CH" sz="600" dirty="0">
                  <a:solidFill>
                    <a:srgbClr val="404041"/>
                  </a:solidFill>
                  <a:latin typeface="Arial" panose="020B0604020202020204" pitchFamily="34" charset="0"/>
                  <a:cs typeface="Arial" panose="020B0604020202020204" pitchFamily="34" charset="0"/>
                </a:rPr>
                <a:t>Diese </a:t>
              </a:r>
              <a:r>
                <a:rPr lang="de-DE" sz="600" dirty="0">
                  <a:solidFill>
                    <a:srgbClr val="404041"/>
                  </a:solidFill>
                  <a:latin typeface="Arial" panose="020B0604020202020204" pitchFamily="34" charset="0"/>
                  <a:cs typeface="Arial" panose="020B0604020202020204" pitchFamily="34" charset="0"/>
                </a:rPr>
                <a:t>Abbildung darf nur unter der Bedingung für beliebige Zwecke genutzt (geteilt, bearbeitet, vervielfältigt, verbreitet, öffentlich zugänglich gemacht) werden, dass auf etwaige Veränderungen hingewiesen wird, dass eine Verbreitung unter denselben Lizenzbedingungen erfolgt und dass in folgender Weise Urheber- und Rechteangaben gemacht werden: </a:t>
              </a:r>
              <a:br>
                <a:rPr lang="de-DE" sz="600" dirty="0">
                  <a:solidFill>
                    <a:srgbClr val="404041"/>
                  </a:solidFill>
                  <a:latin typeface="Arial" panose="020B0604020202020204" pitchFamily="34" charset="0"/>
                  <a:cs typeface="Arial" panose="020B0604020202020204" pitchFamily="34" charset="0"/>
                </a:rPr>
              </a:br>
              <a:r>
                <a:rPr lang="de-DE" sz="600" b="1" dirty="0">
                  <a:solidFill>
                    <a:srgbClr val="404041"/>
                  </a:solidFill>
                  <a:latin typeface="Arial" panose="020B0604020202020204" pitchFamily="34" charset="0"/>
                  <a:cs typeface="Arial" panose="020B0604020202020204" pitchFamily="34" charset="0"/>
                </a:rPr>
                <a:t>Bild: Hossner &amp; </a:t>
              </a:r>
              <a:r>
                <a:rPr lang="de-DE" sz="600" b="1" dirty="0" err="1">
                  <a:solidFill>
                    <a:srgbClr val="404041"/>
                  </a:solidFill>
                  <a:latin typeface="Arial" panose="020B0604020202020204" pitchFamily="34" charset="0"/>
                  <a:cs typeface="Arial" panose="020B0604020202020204" pitchFamily="34" charset="0"/>
                </a:rPr>
                <a:t>Künzell</a:t>
              </a:r>
              <a:r>
                <a:rPr lang="de-DE" sz="600" b="1" dirty="0">
                  <a:solidFill>
                    <a:srgbClr val="404041"/>
                  </a:solidFill>
                  <a:latin typeface="Arial" panose="020B0604020202020204" pitchFamily="34" charset="0"/>
                  <a:cs typeface="Arial" panose="020B0604020202020204" pitchFamily="34" charset="0"/>
                </a:rPr>
                <a:t>, lizenziert unter CC BY-SA, Einführung in die Bewegungswissenschaft</a:t>
              </a:r>
              <a:endParaRPr lang="de-CH" sz="600" b="1" dirty="0">
                <a:solidFill>
                  <a:srgbClr val="404041"/>
                </a:solidFill>
                <a:latin typeface="Arial" panose="020B0604020202020204" pitchFamily="34" charset="0"/>
                <a:cs typeface="Arial" panose="020B0604020202020204" pitchFamily="34" charset="0"/>
              </a:endParaRPr>
            </a:p>
          </p:txBody>
        </p:sp>
        <p:pic>
          <p:nvPicPr>
            <p:cNvPr id="236" name="Grafik 23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09514" y="3609529"/>
              <a:ext cx="767808" cy="358776"/>
            </a:xfrm>
            <a:prstGeom prst="rect">
              <a:avLst/>
            </a:prstGeom>
          </p:spPr>
        </p:pic>
      </p:grpSp>
    </p:spTree>
    <p:extLst>
      <p:ext uri="{BB962C8B-B14F-4D97-AF65-F5344CB8AC3E}">
        <p14:creationId xmlns:p14="http://schemas.microsoft.com/office/powerpoint/2010/main" val="190318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5220000" y="360000"/>
            <a:ext cx="2401424" cy="1559846"/>
          </a:xfrm>
          <a:prstGeom prst="rect">
            <a:avLst/>
          </a:prstGeom>
          <a:noFill/>
        </p:spPr>
        <p:txBody>
          <a:bodyPr wrap="square" lIns="0" tIns="0" rIns="0" bIns="36000" rtlCol="0">
            <a:spAutoFit/>
          </a:bodyPr>
          <a:lstStyle/>
          <a:p>
            <a:pPr>
              <a:lnSpc>
                <a:spcPct val="110000"/>
              </a:lnSpc>
            </a:pPr>
            <a:r>
              <a:rPr lang="de-DE" sz="1000" dirty="0">
                <a:solidFill>
                  <a:srgbClr val="005C9F"/>
                </a:solidFill>
                <a:latin typeface="Arial" panose="020B0604020202020204" pitchFamily="34" charset="0"/>
                <a:cs typeface="Arial" panose="020B0604020202020204" pitchFamily="34" charset="0"/>
              </a:rPr>
              <a:t>Hossner, E.-J. &amp; </a:t>
            </a:r>
            <a:r>
              <a:rPr lang="de-DE" sz="1000" dirty="0" err="1">
                <a:solidFill>
                  <a:srgbClr val="005C9F"/>
                </a:solidFill>
                <a:latin typeface="Arial" panose="020B0604020202020204" pitchFamily="34" charset="0"/>
                <a:cs typeface="Arial" panose="020B0604020202020204" pitchFamily="34" charset="0"/>
              </a:rPr>
              <a:t>Künzell</a:t>
            </a:r>
            <a:r>
              <a:rPr lang="de-DE" sz="1000" dirty="0">
                <a:solidFill>
                  <a:srgbClr val="005C9F"/>
                </a:solidFill>
                <a:latin typeface="Arial" panose="020B0604020202020204" pitchFamily="34" charset="0"/>
                <a:cs typeface="Arial" panose="020B0604020202020204" pitchFamily="34" charset="0"/>
              </a:rPr>
              <a:t>, S. (2022).</a:t>
            </a:r>
          </a:p>
          <a:p>
            <a:pPr>
              <a:lnSpc>
                <a:spcPct val="110000"/>
              </a:lnSpc>
            </a:pPr>
            <a:r>
              <a:rPr lang="de-DE" sz="1000" i="1" dirty="0">
                <a:solidFill>
                  <a:srgbClr val="005C9F"/>
                </a:solidFill>
                <a:latin typeface="Arial" panose="020B0604020202020204" pitchFamily="34" charset="0"/>
                <a:cs typeface="Arial" panose="020B0604020202020204" pitchFamily="34" charset="0"/>
              </a:rPr>
              <a:t>Einführung in die Bewegungswissenschaft</a:t>
            </a:r>
            <a:r>
              <a:rPr lang="de-DE" sz="1000" dirty="0">
                <a:solidFill>
                  <a:srgbClr val="005C9F"/>
                </a:solidFill>
                <a:latin typeface="Arial" panose="020B0604020202020204" pitchFamily="34" charset="0"/>
                <a:cs typeface="Arial" panose="020B0604020202020204" pitchFamily="34" charset="0"/>
              </a:rPr>
              <a:t>.</a:t>
            </a:r>
          </a:p>
          <a:p>
            <a:pPr>
              <a:lnSpc>
                <a:spcPct val="110000"/>
              </a:lnSpc>
            </a:pPr>
            <a:r>
              <a:rPr lang="de-DE" sz="1000" dirty="0" err="1">
                <a:solidFill>
                  <a:srgbClr val="005C9F"/>
                </a:solidFill>
                <a:latin typeface="Arial" panose="020B0604020202020204" pitchFamily="34" charset="0"/>
                <a:cs typeface="Arial" panose="020B0604020202020204" pitchFamily="34" charset="0"/>
              </a:rPr>
              <a:t>Limpert</a:t>
            </a:r>
            <a:r>
              <a:rPr lang="de-DE" sz="1000" dirty="0">
                <a:solidFill>
                  <a:srgbClr val="005C9F"/>
                </a:solidFill>
                <a:latin typeface="Arial" panose="020B0604020202020204" pitchFamily="34" charset="0"/>
                <a:cs typeface="Arial" panose="020B0604020202020204" pitchFamily="34" charset="0"/>
              </a:rPr>
              <a:t>.</a:t>
            </a:r>
          </a:p>
          <a:p>
            <a:pPr>
              <a:lnSpc>
                <a:spcPct val="110000"/>
              </a:lnSpc>
            </a:pPr>
            <a:endParaRPr lang="de-DE" sz="1000" dirty="0">
              <a:solidFill>
                <a:srgbClr val="005C9F"/>
              </a:solidFill>
              <a:latin typeface="Arial" panose="020B0604020202020204" pitchFamily="34" charset="0"/>
              <a:cs typeface="Arial" panose="020B0604020202020204" pitchFamily="34" charset="0"/>
            </a:endParaRPr>
          </a:p>
          <a:p>
            <a:pPr>
              <a:lnSpc>
                <a:spcPct val="110000"/>
              </a:lnSpc>
            </a:pPr>
            <a:r>
              <a:rPr lang="de-DE" sz="1000" dirty="0">
                <a:solidFill>
                  <a:srgbClr val="005C9F"/>
                </a:solidFill>
                <a:latin typeface="Arial" panose="020B0604020202020204" pitchFamily="34" charset="0"/>
                <a:cs typeface="Arial" panose="020B0604020202020204" pitchFamily="34" charset="0"/>
              </a:rPr>
              <a:t>Kapitel 10:</a:t>
            </a:r>
          </a:p>
          <a:p>
            <a:pPr>
              <a:lnSpc>
                <a:spcPct val="110000"/>
              </a:lnSpc>
            </a:pPr>
            <a:r>
              <a:rPr lang="de-DE" sz="1000" dirty="0">
                <a:solidFill>
                  <a:srgbClr val="005C9F"/>
                </a:solidFill>
                <a:latin typeface="Arial" panose="020B0604020202020204" pitchFamily="34" charset="0"/>
                <a:cs typeface="Arial" panose="020B0604020202020204" pitchFamily="34" charset="0"/>
              </a:rPr>
              <a:t>Neulernen</a:t>
            </a:r>
          </a:p>
          <a:p>
            <a:pPr>
              <a:lnSpc>
                <a:spcPct val="110000"/>
              </a:lnSpc>
            </a:pPr>
            <a:r>
              <a:rPr lang="de-DE" sz="1000" dirty="0">
                <a:solidFill>
                  <a:srgbClr val="005C9F"/>
                </a:solidFill>
                <a:latin typeface="Arial" panose="020B0604020202020204" pitchFamily="34" charset="0"/>
                <a:cs typeface="Arial" panose="020B0604020202020204" pitchFamily="34" charset="0"/>
              </a:rPr>
              <a:t>Teil 10.2:</a:t>
            </a:r>
          </a:p>
          <a:p>
            <a:pPr>
              <a:lnSpc>
                <a:spcPct val="110000"/>
              </a:lnSpc>
            </a:pPr>
            <a:r>
              <a:rPr lang="de-CH" sz="1000" dirty="0">
                <a:solidFill>
                  <a:srgbClr val="005C9F"/>
                </a:solidFill>
                <a:latin typeface="Arial" panose="020B0604020202020204" pitchFamily="34" charset="0"/>
                <a:cs typeface="Arial" panose="020B0604020202020204" pitchFamily="34" charset="0"/>
              </a:rPr>
              <a:t>Sequenzlernen und hierarchische Kontrolle</a:t>
            </a:r>
          </a:p>
        </p:txBody>
      </p:sp>
      <p:sp>
        <p:nvSpPr>
          <p:cNvPr id="15" name="Textfeld 14"/>
          <p:cNvSpPr txBox="1"/>
          <p:nvPr/>
        </p:nvSpPr>
        <p:spPr>
          <a:xfrm>
            <a:off x="5220000" y="2160000"/>
            <a:ext cx="3600000" cy="713460"/>
          </a:xfrm>
          <a:prstGeom prst="rect">
            <a:avLst/>
          </a:prstGeom>
          <a:noFill/>
        </p:spPr>
        <p:txBody>
          <a:bodyPr wrap="square" lIns="0" tIns="0" rIns="0" bIns="36000" rtlCol="0">
            <a:spAutoFit/>
          </a:bodyPr>
          <a:lstStyle/>
          <a:p>
            <a:pPr>
              <a:lnSpc>
                <a:spcPct val="110000"/>
              </a:lnSpc>
            </a:pPr>
            <a:r>
              <a:rPr lang="de-DE" sz="1000" b="1" dirty="0">
                <a:latin typeface="Arial" panose="020B0604020202020204" pitchFamily="34" charset="0"/>
                <a:cs typeface="Arial" panose="020B0604020202020204" pitchFamily="34" charset="0"/>
              </a:rPr>
              <a:t>Abbildung 10.5: Konzeptionen der Kettenbildung beim Sequenzlernen (a: </a:t>
            </a:r>
            <a:r>
              <a:rPr lang="de-DE" sz="1000" b="1" dirty="0" err="1">
                <a:latin typeface="Arial" panose="020B0604020202020204" pitchFamily="34" charset="0"/>
                <a:cs typeface="Arial" panose="020B0604020202020204" pitchFamily="34" charset="0"/>
              </a:rPr>
              <a:t>unverkettet</a:t>
            </a:r>
            <a:r>
              <a:rPr lang="de-DE" sz="1000" b="1" dirty="0">
                <a:latin typeface="Arial" panose="020B0604020202020204" pitchFamily="34" charset="0"/>
                <a:cs typeface="Arial" panose="020B0604020202020204" pitchFamily="34" charset="0"/>
              </a:rPr>
              <a:t>, b: behavioristisch, c: motorisch, d: intentional, e: antizipativ) </a:t>
            </a:r>
            <a:r>
              <a:rPr lang="de-DE" sz="1000" dirty="0">
                <a:latin typeface="Arial" panose="020B0604020202020204" pitchFamily="34" charset="0"/>
                <a:cs typeface="Arial" panose="020B0604020202020204" pitchFamily="34" charset="0"/>
              </a:rPr>
              <a:t>(S. 278)</a:t>
            </a:r>
            <a:endParaRPr lang="de-DE" sz="1000" b="1" dirty="0">
              <a:latin typeface="Arial" panose="020B0604020202020204" pitchFamily="34" charset="0"/>
              <a:cs typeface="Arial" panose="020B0604020202020204" pitchFamily="34" charset="0"/>
            </a:endParaRPr>
          </a:p>
          <a:p>
            <a:pPr lvl="0">
              <a:lnSpc>
                <a:spcPct val="110000"/>
              </a:lnSpc>
            </a:pPr>
            <a:r>
              <a:rPr lang="de-DE" sz="1000" dirty="0">
                <a:solidFill>
                  <a:prstClr val="black"/>
                </a:solidFill>
                <a:latin typeface="Arial" panose="020B0604020202020204" pitchFamily="34" charset="0"/>
                <a:cs typeface="Arial" panose="020B0604020202020204" pitchFamily="34" charset="0"/>
              </a:rPr>
              <a:t>[Teilabbildungen d–e]</a:t>
            </a:r>
          </a:p>
        </p:txBody>
      </p:sp>
      <p:sp>
        <p:nvSpPr>
          <p:cNvPr id="16" name="Textfeld 15"/>
          <p:cNvSpPr txBox="1"/>
          <p:nvPr/>
        </p:nvSpPr>
        <p:spPr>
          <a:xfrm>
            <a:off x="5220000" y="3006000"/>
            <a:ext cx="3600000" cy="307195"/>
          </a:xfrm>
          <a:prstGeom prst="rect">
            <a:avLst/>
          </a:prstGeom>
          <a:noFill/>
        </p:spPr>
        <p:txBody>
          <a:bodyPr wrap="square" lIns="0" tIns="0" rIns="0" bIns="36000" rtlCol="0">
            <a:spAutoFit/>
          </a:bodyPr>
          <a:lstStyle/>
          <a:p>
            <a:pPr>
              <a:lnSpc>
                <a:spcPct val="110000"/>
              </a:lnSpc>
            </a:pPr>
            <a:r>
              <a:rPr lang="de-CH" sz="800" dirty="0">
                <a:latin typeface="Arial" panose="020B0604020202020204" pitchFamily="34" charset="0"/>
                <a:cs typeface="Arial" panose="020B0604020202020204" pitchFamily="34" charset="0"/>
              </a:rPr>
              <a:t>Bildnachweis:</a:t>
            </a:r>
          </a:p>
          <a:p>
            <a:pPr>
              <a:lnSpc>
                <a:spcPct val="110000"/>
              </a:lnSpc>
            </a:pPr>
            <a:r>
              <a:rPr lang="de-CH" sz="800" dirty="0">
                <a:latin typeface="Arial" panose="020B0604020202020204" pitchFamily="34" charset="0"/>
                <a:cs typeface="Arial" panose="020B0604020202020204" pitchFamily="34" charset="0"/>
              </a:rPr>
              <a:t>./.</a:t>
            </a:r>
          </a:p>
        </p:txBody>
      </p:sp>
      <p:grpSp>
        <p:nvGrpSpPr>
          <p:cNvPr id="2" name="Gruppieren 1"/>
          <p:cNvGrpSpPr/>
          <p:nvPr/>
        </p:nvGrpSpPr>
        <p:grpSpPr>
          <a:xfrm>
            <a:off x="540000" y="360000"/>
            <a:ext cx="4320000" cy="2340000"/>
            <a:chOff x="0" y="3492000"/>
            <a:chExt cx="4320000" cy="2340000"/>
          </a:xfrm>
        </p:grpSpPr>
        <p:grpSp>
          <p:nvGrpSpPr>
            <p:cNvPr id="20" name="Gruppieren 19"/>
            <p:cNvGrpSpPr/>
            <p:nvPr/>
          </p:nvGrpSpPr>
          <p:grpSpPr>
            <a:xfrm>
              <a:off x="408000" y="3563470"/>
              <a:ext cx="3840000" cy="1024001"/>
              <a:chOff x="5400000" y="4247400"/>
              <a:chExt cx="4320000" cy="1152000"/>
            </a:xfrm>
          </p:grpSpPr>
          <p:grpSp>
            <p:nvGrpSpPr>
              <p:cNvPr id="306" name="Gruppieren 305"/>
              <p:cNvGrpSpPr/>
              <p:nvPr/>
            </p:nvGrpSpPr>
            <p:grpSpPr>
              <a:xfrm>
                <a:off x="5400000" y="4247400"/>
                <a:ext cx="4320000" cy="1152000"/>
                <a:chOff x="5400000" y="720000"/>
                <a:chExt cx="4320000" cy="1152000"/>
              </a:xfrm>
            </p:grpSpPr>
            <p:grpSp>
              <p:nvGrpSpPr>
                <p:cNvPr id="311" name="Gruppieren 310"/>
                <p:cNvGrpSpPr/>
                <p:nvPr/>
              </p:nvGrpSpPr>
              <p:grpSpPr>
                <a:xfrm>
                  <a:off x="5400000" y="720000"/>
                  <a:ext cx="864000" cy="1152000"/>
                  <a:chOff x="5400000" y="720000"/>
                  <a:chExt cx="864000" cy="1152000"/>
                </a:xfrm>
              </p:grpSpPr>
              <p:grpSp>
                <p:nvGrpSpPr>
                  <p:cNvPr id="364" name="Gruppieren 363"/>
                  <p:cNvGrpSpPr/>
                  <p:nvPr/>
                </p:nvGrpSpPr>
                <p:grpSpPr>
                  <a:xfrm>
                    <a:off x="5400000" y="720000"/>
                    <a:ext cx="844350" cy="1152000"/>
                    <a:chOff x="5400000" y="720000"/>
                    <a:chExt cx="844350" cy="1152000"/>
                  </a:xfrm>
                </p:grpSpPr>
                <p:sp>
                  <p:nvSpPr>
                    <p:cNvPr id="373" name="Textfeld 372"/>
                    <p:cNvSpPr txBox="1"/>
                    <p:nvPr/>
                  </p:nvSpPr>
                  <p:spPr>
                    <a:xfrm>
                      <a:off x="5432191" y="720000"/>
                      <a:ext cx="223619"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0</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sp>
                  <p:nvSpPr>
                    <p:cNvPr id="374" name="Textfeld 373"/>
                    <p:cNvSpPr txBox="1"/>
                    <p:nvPr/>
                  </p:nvSpPr>
                  <p:spPr>
                    <a:xfrm>
                      <a:off x="5400000" y="1584000"/>
                      <a:ext cx="288000" cy="288000"/>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1</a:t>
                      </a:r>
                      <a:r>
                        <a:rPr lang="de-CH" sz="1200" dirty="0">
                          <a:latin typeface="Arial" panose="020B0604020202020204" pitchFamily="34" charset="0"/>
                          <a:cs typeface="Arial" panose="020B0604020202020204" pitchFamily="34" charset="0"/>
                        </a:rPr>
                        <a:t>*</a:t>
                      </a:r>
                    </a:p>
                  </p:txBody>
                </p:sp>
                <p:sp>
                  <p:nvSpPr>
                    <p:cNvPr id="375" name="Textfeld 374"/>
                    <p:cNvSpPr txBox="1"/>
                    <p:nvPr/>
                  </p:nvSpPr>
                  <p:spPr>
                    <a:xfrm>
                      <a:off x="5715681" y="1295999"/>
                      <a:ext cx="232637"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R</a:t>
                      </a:r>
                      <a:r>
                        <a:rPr lang="de-CH" sz="1200" baseline="-25000" dirty="0">
                          <a:latin typeface="Arial" panose="020B0604020202020204" pitchFamily="34" charset="0"/>
                          <a:cs typeface="Arial" panose="020B0604020202020204" pitchFamily="34" charset="0"/>
                        </a:rPr>
                        <a:t>1</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grpSp>
                  <p:nvGrpSpPr>
                    <p:cNvPr id="376" name="Gruppieren 375"/>
                    <p:cNvGrpSpPr/>
                    <p:nvPr/>
                  </p:nvGrpSpPr>
                  <p:grpSpPr>
                    <a:xfrm>
                      <a:off x="5956350" y="1008000"/>
                      <a:ext cx="288000" cy="279068"/>
                      <a:chOff x="5956350" y="1008000"/>
                      <a:chExt cx="288000" cy="279068"/>
                    </a:xfrm>
                  </p:grpSpPr>
                  <p:sp>
                    <p:nvSpPr>
                      <p:cNvPr id="377" name="Textfeld 376"/>
                      <p:cNvSpPr txBox="1"/>
                      <p:nvPr/>
                    </p:nvSpPr>
                    <p:spPr>
                      <a:xfrm>
                        <a:off x="5956350" y="1017067"/>
                        <a:ext cx="288000" cy="270001"/>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1</a:t>
                        </a:r>
                        <a:endParaRPr lang="de-CH" sz="1200" dirty="0">
                          <a:latin typeface="Arial" panose="020B0604020202020204" pitchFamily="34" charset="0"/>
                          <a:cs typeface="Arial" panose="020B0604020202020204" pitchFamily="34" charset="0"/>
                        </a:endParaRPr>
                      </a:p>
                    </p:txBody>
                  </p:sp>
                  <p:sp>
                    <p:nvSpPr>
                      <p:cNvPr id="378" name="Textfeld 377"/>
                      <p:cNvSpPr txBox="1"/>
                      <p:nvPr/>
                    </p:nvSpPr>
                    <p:spPr>
                      <a:xfrm>
                        <a:off x="6027910" y="1008000"/>
                        <a:ext cx="137858" cy="212879"/>
                      </a:xfrm>
                      <a:prstGeom prst="rect">
                        <a:avLst/>
                      </a:prstGeom>
                      <a:noFill/>
                    </p:spPr>
                    <p:txBody>
                      <a:bodyPr wrap="none" lIns="0" tIns="0" rIns="0" rtlCol="0">
                        <a:spAutoFit/>
                      </a:bodyPr>
                      <a:lstStyle/>
                      <a:p>
                        <a:pPr algn="ctr">
                          <a:lnSpc>
                            <a:spcPts val="1300"/>
                          </a:lnSpc>
                        </a:pPr>
                        <a:r>
                          <a:rPr lang="de-DE" sz="1200" dirty="0">
                            <a:latin typeface="Arial" panose="020B0604020202020204" pitchFamily="34" charset="0"/>
                            <a:cs typeface="Arial" panose="020B0604020202020204" pitchFamily="34" charset="0"/>
                            <a:sym typeface="Wingdings 3" panose="05040102010807070707" pitchFamily="18" charset="2"/>
                          </a:rPr>
                          <a:t></a:t>
                        </a:r>
                        <a:endParaRPr lang="de-CH" sz="1200" dirty="0">
                          <a:latin typeface="Arial" panose="020B0604020202020204" pitchFamily="34" charset="0"/>
                          <a:cs typeface="Arial" panose="020B0604020202020204" pitchFamily="34" charset="0"/>
                        </a:endParaRPr>
                      </a:p>
                    </p:txBody>
                  </p:sp>
                </p:grpSp>
              </p:grpSp>
              <p:grpSp>
                <p:nvGrpSpPr>
                  <p:cNvPr id="365" name="Gruppieren 364"/>
                  <p:cNvGrpSpPr/>
                  <p:nvPr/>
                </p:nvGrpSpPr>
                <p:grpSpPr>
                  <a:xfrm>
                    <a:off x="5400000" y="720000"/>
                    <a:ext cx="864000" cy="1152000"/>
                    <a:chOff x="5400000" y="720000"/>
                    <a:chExt cx="864000" cy="1152000"/>
                  </a:xfrm>
                </p:grpSpPr>
                <p:sp>
                  <p:nvSpPr>
                    <p:cNvPr id="366" name="Ellipse 365"/>
                    <p:cNvSpPr/>
                    <p:nvPr/>
                  </p:nvSpPr>
                  <p:spPr>
                    <a:xfrm>
                      <a:off x="5400000" y="720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67" name="Ellipse 366"/>
                    <p:cNvSpPr/>
                    <p:nvPr/>
                  </p:nvSpPr>
                  <p:spPr>
                    <a:xfrm>
                      <a:off x="5400000" y="1584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68" name="Ellipse 367"/>
                    <p:cNvSpPr/>
                    <p:nvPr/>
                  </p:nvSpPr>
                  <p:spPr>
                    <a:xfrm>
                      <a:off x="5688000" y="1296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69" name="Ellipse 368"/>
                    <p:cNvSpPr/>
                    <p:nvPr/>
                  </p:nvSpPr>
                  <p:spPr>
                    <a:xfrm>
                      <a:off x="5976000" y="1008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370" name="Gerade Verbindung mit Pfeil 369"/>
                    <p:cNvCxnSpPr/>
                    <p:nvPr/>
                  </p:nvCxnSpPr>
                  <p:spPr>
                    <a:xfrm>
                      <a:off x="5613055" y="996556"/>
                      <a:ext cx="155126" cy="312338"/>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71" name="Gerade Verbindung mit Pfeil 370"/>
                    <p:cNvCxnSpPr>
                      <a:stCxn id="367" idx="7"/>
                      <a:endCxn id="368" idx="3"/>
                    </p:cNvCxnSpPr>
                    <p:nvPr/>
                  </p:nvCxnSpPr>
                  <p:spPr>
                    <a:xfrm flipV="1">
                      <a:off x="5645823" y="1541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72" name="Gerade Verbindung mit Pfeil 371"/>
                    <p:cNvCxnSpPr>
                      <a:stCxn id="368" idx="7"/>
                      <a:endCxn id="369" idx="3"/>
                    </p:cNvCxnSpPr>
                    <p:nvPr/>
                  </p:nvCxnSpPr>
                  <p:spPr>
                    <a:xfrm flipV="1">
                      <a:off x="5933823" y="1253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grpSp>
              <p:nvGrpSpPr>
                <p:cNvPr id="312" name="Gruppieren 311"/>
                <p:cNvGrpSpPr/>
                <p:nvPr/>
              </p:nvGrpSpPr>
              <p:grpSpPr>
                <a:xfrm>
                  <a:off x="6264000" y="1008000"/>
                  <a:ext cx="864000" cy="864000"/>
                  <a:chOff x="5400000" y="1008000"/>
                  <a:chExt cx="864000" cy="864000"/>
                </a:xfrm>
              </p:grpSpPr>
              <p:grpSp>
                <p:nvGrpSpPr>
                  <p:cNvPr id="352" name="Gruppieren 351"/>
                  <p:cNvGrpSpPr/>
                  <p:nvPr/>
                </p:nvGrpSpPr>
                <p:grpSpPr>
                  <a:xfrm>
                    <a:off x="5434194" y="1008000"/>
                    <a:ext cx="746309" cy="852999"/>
                    <a:chOff x="5434194" y="1008000"/>
                    <a:chExt cx="746309" cy="852999"/>
                  </a:xfrm>
                </p:grpSpPr>
                <p:sp>
                  <p:nvSpPr>
                    <p:cNvPr id="359" name="Textfeld 358"/>
                    <p:cNvSpPr txBox="1"/>
                    <p:nvPr/>
                  </p:nvSpPr>
                  <p:spPr>
                    <a:xfrm>
                      <a:off x="5434194" y="1584000"/>
                      <a:ext cx="219612"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2</a:t>
                      </a:r>
                      <a:r>
                        <a:rPr lang="de-CH" sz="1200" dirty="0">
                          <a:latin typeface="Arial" panose="020B0604020202020204" pitchFamily="34" charset="0"/>
                          <a:cs typeface="Arial" panose="020B0604020202020204" pitchFamily="34" charset="0"/>
                        </a:rPr>
                        <a:t>*</a:t>
                      </a:r>
                    </a:p>
                  </p:txBody>
                </p:sp>
                <p:sp>
                  <p:nvSpPr>
                    <p:cNvPr id="360" name="Textfeld 359"/>
                    <p:cNvSpPr txBox="1"/>
                    <p:nvPr/>
                  </p:nvSpPr>
                  <p:spPr>
                    <a:xfrm>
                      <a:off x="5715681" y="1295999"/>
                      <a:ext cx="232636"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R</a:t>
                      </a:r>
                      <a:r>
                        <a:rPr lang="de-CH" sz="1200" baseline="-25000" dirty="0">
                          <a:latin typeface="Arial" panose="020B0604020202020204" pitchFamily="34" charset="0"/>
                          <a:cs typeface="Arial" panose="020B0604020202020204" pitchFamily="34" charset="0"/>
                        </a:rPr>
                        <a:t>2</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grpSp>
                  <p:nvGrpSpPr>
                    <p:cNvPr id="361" name="Gruppieren 360"/>
                    <p:cNvGrpSpPr/>
                    <p:nvPr/>
                  </p:nvGrpSpPr>
                  <p:grpSpPr>
                    <a:xfrm>
                      <a:off x="6020203" y="1008000"/>
                      <a:ext cx="160300" cy="286066"/>
                      <a:chOff x="6020203" y="1008000"/>
                      <a:chExt cx="160300" cy="286066"/>
                    </a:xfrm>
                  </p:grpSpPr>
                  <p:sp>
                    <p:nvSpPr>
                      <p:cNvPr id="362" name="Textfeld 361"/>
                      <p:cNvSpPr txBox="1"/>
                      <p:nvPr/>
                    </p:nvSpPr>
                    <p:spPr>
                      <a:xfrm>
                        <a:off x="6020203" y="1017067"/>
                        <a:ext cx="160300"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2</a:t>
                        </a:r>
                        <a:endParaRPr lang="de-CH" sz="1200" dirty="0">
                          <a:latin typeface="Arial" panose="020B0604020202020204" pitchFamily="34" charset="0"/>
                          <a:cs typeface="Arial" panose="020B0604020202020204" pitchFamily="34" charset="0"/>
                        </a:endParaRPr>
                      </a:p>
                    </p:txBody>
                  </p:sp>
                  <p:sp>
                    <p:nvSpPr>
                      <p:cNvPr id="363" name="Textfeld 362"/>
                      <p:cNvSpPr txBox="1"/>
                      <p:nvPr/>
                    </p:nvSpPr>
                    <p:spPr>
                      <a:xfrm>
                        <a:off x="6027910" y="1008000"/>
                        <a:ext cx="137859" cy="212879"/>
                      </a:xfrm>
                      <a:prstGeom prst="rect">
                        <a:avLst/>
                      </a:prstGeom>
                      <a:noFill/>
                    </p:spPr>
                    <p:txBody>
                      <a:bodyPr wrap="none" lIns="0" tIns="0" rIns="0" rtlCol="0">
                        <a:spAutoFit/>
                      </a:bodyPr>
                      <a:lstStyle/>
                      <a:p>
                        <a:pPr algn="ctr">
                          <a:lnSpc>
                            <a:spcPts val="1300"/>
                          </a:lnSpc>
                        </a:pPr>
                        <a:r>
                          <a:rPr lang="de-DE" sz="1200" dirty="0">
                            <a:latin typeface="Arial" panose="020B0604020202020204" pitchFamily="34" charset="0"/>
                            <a:cs typeface="Arial" panose="020B0604020202020204" pitchFamily="34" charset="0"/>
                            <a:sym typeface="Wingdings 3" panose="05040102010807070707" pitchFamily="18" charset="2"/>
                          </a:rPr>
                          <a:t></a:t>
                        </a:r>
                        <a:endParaRPr lang="de-CH" sz="1200" dirty="0">
                          <a:latin typeface="Arial" panose="020B0604020202020204" pitchFamily="34" charset="0"/>
                          <a:cs typeface="Arial" panose="020B0604020202020204" pitchFamily="34" charset="0"/>
                        </a:endParaRPr>
                      </a:p>
                    </p:txBody>
                  </p:sp>
                </p:grpSp>
              </p:grpSp>
              <p:grpSp>
                <p:nvGrpSpPr>
                  <p:cNvPr id="353" name="Gruppieren 352"/>
                  <p:cNvGrpSpPr/>
                  <p:nvPr/>
                </p:nvGrpSpPr>
                <p:grpSpPr>
                  <a:xfrm>
                    <a:off x="5400000" y="1008000"/>
                    <a:ext cx="864000" cy="864000"/>
                    <a:chOff x="5400000" y="1008000"/>
                    <a:chExt cx="864000" cy="864000"/>
                  </a:xfrm>
                </p:grpSpPr>
                <p:sp>
                  <p:nvSpPr>
                    <p:cNvPr id="354" name="Ellipse 353"/>
                    <p:cNvSpPr/>
                    <p:nvPr/>
                  </p:nvSpPr>
                  <p:spPr>
                    <a:xfrm>
                      <a:off x="5400000" y="1584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55" name="Ellipse 354"/>
                    <p:cNvSpPr/>
                    <p:nvPr/>
                  </p:nvSpPr>
                  <p:spPr>
                    <a:xfrm>
                      <a:off x="5688000" y="1296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56" name="Ellipse 355"/>
                    <p:cNvSpPr/>
                    <p:nvPr/>
                  </p:nvSpPr>
                  <p:spPr>
                    <a:xfrm>
                      <a:off x="5976000" y="1008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357" name="Gerade Verbindung mit Pfeil 356"/>
                    <p:cNvCxnSpPr>
                      <a:stCxn id="354" idx="7"/>
                      <a:endCxn id="355" idx="3"/>
                    </p:cNvCxnSpPr>
                    <p:nvPr/>
                  </p:nvCxnSpPr>
                  <p:spPr>
                    <a:xfrm flipV="1">
                      <a:off x="5645823" y="1541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58" name="Gerade Verbindung mit Pfeil 357"/>
                    <p:cNvCxnSpPr>
                      <a:stCxn id="355" idx="7"/>
                      <a:endCxn id="356" idx="3"/>
                    </p:cNvCxnSpPr>
                    <p:nvPr/>
                  </p:nvCxnSpPr>
                  <p:spPr>
                    <a:xfrm flipV="1">
                      <a:off x="5933823" y="1253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grpSp>
              <p:nvGrpSpPr>
                <p:cNvPr id="313" name="Gruppieren 312"/>
                <p:cNvGrpSpPr/>
                <p:nvPr/>
              </p:nvGrpSpPr>
              <p:grpSpPr>
                <a:xfrm>
                  <a:off x="7128000" y="1008000"/>
                  <a:ext cx="864000" cy="864000"/>
                  <a:chOff x="5400000" y="1008000"/>
                  <a:chExt cx="864000" cy="864000"/>
                </a:xfrm>
              </p:grpSpPr>
              <p:grpSp>
                <p:nvGrpSpPr>
                  <p:cNvPr id="340" name="Gruppieren 339"/>
                  <p:cNvGrpSpPr/>
                  <p:nvPr/>
                </p:nvGrpSpPr>
                <p:grpSpPr>
                  <a:xfrm>
                    <a:off x="5434194" y="1008000"/>
                    <a:ext cx="746309" cy="852999"/>
                    <a:chOff x="5434194" y="1008000"/>
                    <a:chExt cx="746309" cy="852999"/>
                  </a:xfrm>
                </p:grpSpPr>
                <p:sp>
                  <p:nvSpPr>
                    <p:cNvPr id="347" name="Textfeld 346"/>
                    <p:cNvSpPr txBox="1"/>
                    <p:nvPr/>
                  </p:nvSpPr>
                  <p:spPr>
                    <a:xfrm>
                      <a:off x="5434194" y="1584000"/>
                      <a:ext cx="219612"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3</a:t>
                      </a:r>
                      <a:r>
                        <a:rPr lang="de-CH" sz="1200" dirty="0">
                          <a:latin typeface="Arial" panose="020B0604020202020204" pitchFamily="34" charset="0"/>
                          <a:cs typeface="Arial" panose="020B0604020202020204" pitchFamily="34" charset="0"/>
                        </a:rPr>
                        <a:t>*</a:t>
                      </a:r>
                    </a:p>
                  </p:txBody>
                </p:sp>
                <p:sp>
                  <p:nvSpPr>
                    <p:cNvPr id="348" name="Textfeld 347"/>
                    <p:cNvSpPr txBox="1"/>
                    <p:nvPr/>
                  </p:nvSpPr>
                  <p:spPr>
                    <a:xfrm>
                      <a:off x="5715681" y="1295999"/>
                      <a:ext cx="232636"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R</a:t>
                      </a:r>
                      <a:r>
                        <a:rPr lang="de-CH" sz="1200" baseline="-25000" dirty="0">
                          <a:latin typeface="Arial" panose="020B0604020202020204" pitchFamily="34" charset="0"/>
                          <a:cs typeface="Arial" panose="020B0604020202020204" pitchFamily="34" charset="0"/>
                        </a:rPr>
                        <a:t>3</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grpSp>
                  <p:nvGrpSpPr>
                    <p:cNvPr id="349" name="Gruppieren 348"/>
                    <p:cNvGrpSpPr/>
                    <p:nvPr/>
                  </p:nvGrpSpPr>
                  <p:grpSpPr>
                    <a:xfrm>
                      <a:off x="6020203" y="1008000"/>
                      <a:ext cx="160300" cy="286066"/>
                      <a:chOff x="6020203" y="1008000"/>
                      <a:chExt cx="160300" cy="286066"/>
                    </a:xfrm>
                  </p:grpSpPr>
                  <p:sp>
                    <p:nvSpPr>
                      <p:cNvPr id="350" name="Textfeld 349"/>
                      <p:cNvSpPr txBox="1"/>
                      <p:nvPr/>
                    </p:nvSpPr>
                    <p:spPr>
                      <a:xfrm>
                        <a:off x="6020203" y="1017067"/>
                        <a:ext cx="160300"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3</a:t>
                        </a:r>
                        <a:endParaRPr lang="de-CH" sz="1200" dirty="0">
                          <a:latin typeface="Arial" panose="020B0604020202020204" pitchFamily="34" charset="0"/>
                          <a:cs typeface="Arial" panose="020B0604020202020204" pitchFamily="34" charset="0"/>
                        </a:endParaRPr>
                      </a:p>
                    </p:txBody>
                  </p:sp>
                  <p:sp>
                    <p:nvSpPr>
                      <p:cNvPr id="351" name="Textfeld 350"/>
                      <p:cNvSpPr txBox="1"/>
                      <p:nvPr/>
                    </p:nvSpPr>
                    <p:spPr>
                      <a:xfrm>
                        <a:off x="6027910" y="1008000"/>
                        <a:ext cx="137859" cy="212879"/>
                      </a:xfrm>
                      <a:prstGeom prst="rect">
                        <a:avLst/>
                      </a:prstGeom>
                      <a:noFill/>
                    </p:spPr>
                    <p:txBody>
                      <a:bodyPr wrap="none" lIns="0" tIns="0" rIns="0" rtlCol="0">
                        <a:spAutoFit/>
                      </a:bodyPr>
                      <a:lstStyle/>
                      <a:p>
                        <a:pPr algn="ctr">
                          <a:lnSpc>
                            <a:spcPts val="1300"/>
                          </a:lnSpc>
                        </a:pPr>
                        <a:r>
                          <a:rPr lang="de-DE" sz="1200" dirty="0">
                            <a:latin typeface="Arial" panose="020B0604020202020204" pitchFamily="34" charset="0"/>
                            <a:cs typeface="Arial" panose="020B0604020202020204" pitchFamily="34" charset="0"/>
                            <a:sym typeface="Wingdings 3" panose="05040102010807070707" pitchFamily="18" charset="2"/>
                          </a:rPr>
                          <a:t></a:t>
                        </a:r>
                        <a:endParaRPr lang="de-CH" sz="1200" dirty="0">
                          <a:latin typeface="Arial" panose="020B0604020202020204" pitchFamily="34" charset="0"/>
                          <a:cs typeface="Arial" panose="020B0604020202020204" pitchFamily="34" charset="0"/>
                        </a:endParaRPr>
                      </a:p>
                    </p:txBody>
                  </p:sp>
                </p:grpSp>
              </p:grpSp>
              <p:grpSp>
                <p:nvGrpSpPr>
                  <p:cNvPr id="341" name="Gruppieren 340"/>
                  <p:cNvGrpSpPr/>
                  <p:nvPr/>
                </p:nvGrpSpPr>
                <p:grpSpPr>
                  <a:xfrm>
                    <a:off x="5400000" y="1008000"/>
                    <a:ext cx="864000" cy="864000"/>
                    <a:chOff x="5400000" y="1008000"/>
                    <a:chExt cx="864000" cy="864000"/>
                  </a:xfrm>
                </p:grpSpPr>
                <p:sp>
                  <p:nvSpPr>
                    <p:cNvPr id="342" name="Ellipse 341"/>
                    <p:cNvSpPr/>
                    <p:nvPr/>
                  </p:nvSpPr>
                  <p:spPr>
                    <a:xfrm>
                      <a:off x="5400000" y="1584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43" name="Ellipse 342"/>
                    <p:cNvSpPr/>
                    <p:nvPr/>
                  </p:nvSpPr>
                  <p:spPr>
                    <a:xfrm>
                      <a:off x="5688000" y="1296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44" name="Ellipse 343"/>
                    <p:cNvSpPr/>
                    <p:nvPr/>
                  </p:nvSpPr>
                  <p:spPr>
                    <a:xfrm>
                      <a:off x="5976000" y="1008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345" name="Gerade Verbindung mit Pfeil 344"/>
                    <p:cNvCxnSpPr>
                      <a:stCxn id="342" idx="7"/>
                      <a:endCxn id="343" idx="3"/>
                    </p:cNvCxnSpPr>
                    <p:nvPr/>
                  </p:nvCxnSpPr>
                  <p:spPr>
                    <a:xfrm flipV="1">
                      <a:off x="5645823" y="1541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46" name="Gerade Verbindung mit Pfeil 345"/>
                    <p:cNvCxnSpPr>
                      <a:stCxn id="343" idx="7"/>
                      <a:endCxn id="344" idx="3"/>
                    </p:cNvCxnSpPr>
                    <p:nvPr/>
                  </p:nvCxnSpPr>
                  <p:spPr>
                    <a:xfrm flipV="1">
                      <a:off x="5933823" y="1253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grpSp>
              <p:nvGrpSpPr>
                <p:cNvPr id="314" name="Gruppieren 313"/>
                <p:cNvGrpSpPr/>
                <p:nvPr/>
              </p:nvGrpSpPr>
              <p:grpSpPr>
                <a:xfrm>
                  <a:off x="7992000" y="1008000"/>
                  <a:ext cx="864000" cy="864000"/>
                  <a:chOff x="5400000" y="1008000"/>
                  <a:chExt cx="864000" cy="864000"/>
                </a:xfrm>
              </p:grpSpPr>
              <p:grpSp>
                <p:nvGrpSpPr>
                  <p:cNvPr id="328" name="Gruppieren 327"/>
                  <p:cNvGrpSpPr/>
                  <p:nvPr/>
                </p:nvGrpSpPr>
                <p:grpSpPr>
                  <a:xfrm>
                    <a:off x="5434194" y="1008000"/>
                    <a:ext cx="746309" cy="852999"/>
                    <a:chOff x="5434194" y="1008000"/>
                    <a:chExt cx="746309" cy="852999"/>
                  </a:xfrm>
                </p:grpSpPr>
                <p:sp>
                  <p:nvSpPr>
                    <p:cNvPr id="335" name="Textfeld 334"/>
                    <p:cNvSpPr txBox="1"/>
                    <p:nvPr/>
                  </p:nvSpPr>
                  <p:spPr>
                    <a:xfrm>
                      <a:off x="5434194" y="1584000"/>
                      <a:ext cx="219612"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4</a:t>
                      </a:r>
                      <a:r>
                        <a:rPr lang="de-CH" sz="1200" dirty="0">
                          <a:latin typeface="Arial" panose="020B0604020202020204" pitchFamily="34" charset="0"/>
                          <a:cs typeface="Arial" panose="020B0604020202020204" pitchFamily="34" charset="0"/>
                        </a:rPr>
                        <a:t>*</a:t>
                      </a:r>
                    </a:p>
                  </p:txBody>
                </p:sp>
                <p:sp>
                  <p:nvSpPr>
                    <p:cNvPr id="336" name="Textfeld 335"/>
                    <p:cNvSpPr txBox="1"/>
                    <p:nvPr/>
                  </p:nvSpPr>
                  <p:spPr>
                    <a:xfrm>
                      <a:off x="5715681" y="1295999"/>
                      <a:ext cx="232636"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R</a:t>
                      </a:r>
                      <a:r>
                        <a:rPr lang="de-CH" sz="1200" baseline="-25000" dirty="0">
                          <a:latin typeface="Arial" panose="020B0604020202020204" pitchFamily="34" charset="0"/>
                          <a:cs typeface="Arial" panose="020B0604020202020204" pitchFamily="34" charset="0"/>
                        </a:rPr>
                        <a:t>4</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grpSp>
                  <p:nvGrpSpPr>
                    <p:cNvPr id="337" name="Gruppieren 336"/>
                    <p:cNvGrpSpPr/>
                    <p:nvPr/>
                  </p:nvGrpSpPr>
                  <p:grpSpPr>
                    <a:xfrm>
                      <a:off x="6020203" y="1008000"/>
                      <a:ext cx="160300" cy="286066"/>
                      <a:chOff x="6020203" y="1008000"/>
                      <a:chExt cx="160300" cy="286066"/>
                    </a:xfrm>
                  </p:grpSpPr>
                  <p:sp>
                    <p:nvSpPr>
                      <p:cNvPr id="338" name="Textfeld 337"/>
                      <p:cNvSpPr txBox="1"/>
                      <p:nvPr/>
                    </p:nvSpPr>
                    <p:spPr>
                      <a:xfrm>
                        <a:off x="6020203" y="1017067"/>
                        <a:ext cx="160300"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4</a:t>
                        </a:r>
                        <a:endParaRPr lang="de-CH" sz="1200" dirty="0">
                          <a:latin typeface="Arial" panose="020B0604020202020204" pitchFamily="34" charset="0"/>
                          <a:cs typeface="Arial" panose="020B0604020202020204" pitchFamily="34" charset="0"/>
                        </a:endParaRPr>
                      </a:p>
                    </p:txBody>
                  </p:sp>
                  <p:sp>
                    <p:nvSpPr>
                      <p:cNvPr id="339" name="Textfeld 338"/>
                      <p:cNvSpPr txBox="1"/>
                      <p:nvPr/>
                    </p:nvSpPr>
                    <p:spPr>
                      <a:xfrm>
                        <a:off x="6027910" y="1008000"/>
                        <a:ext cx="137859" cy="212879"/>
                      </a:xfrm>
                      <a:prstGeom prst="rect">
                        <a:avLst/>
                      </a:prstGeom>
                      <a:noFill/>
                    </p:spPr>
                    <p:txBody>
                      <a:bodyPr wrap="none" lIns="0" tIns="0" rIns="0" rtlCol="0">
                        <a:spAutoFit/>
                      </a:bodyPr>
                      <a:lstStyle/>
                      <a:p>
                        <a:pPr algn="ctr">
                          <a:lnSpc>
                            <a:spcPts val="1300"/>
                          </a:lnSpc>
                        </a:pPr>
                        <a:r>
                          <a:rPr lang="de-DE" sz="1200" dirty="0">
                            <a:latin typeface="Arial" panose="020B0604020202020204" pitchFamily="34" charset="0"/>
                            <a:cs typeface="Arial" panose="020B0604020202020204" pitchFamily="34" charset="0"/>
                            <a:sym typeface="Wingdings 3" panose="05040102010807070707" pitchFamily="18" charset="2"/>
                          </a:rPr>
                          <a:t></a:t>
                        </a:r>
                        <a:endParaRPr lang="de-CH" sz="1200" dirty="0">
                          <a:latin typeface="Arial" panose="020B0604020202020204" pitchFamily="34" charset="0"/>
                          <a:cs typeface="Arial" panose="020B0604020202020204" pitchFamily="34" charset="0"/>
                        </a:endParaRPr>
                      </a:p>
                    </p:txBody>
                  </p:sp>
                </p:grpSp>
              </p:grpSp>
              <p:grpSp>
                <p:nvGrpSpPr>
                  <p:cNvPr id="329" name="Gruppieren 328"/>
                  <p:cNvGrpSpPr/>
                  <p:nvPr/>
                </p:nvGrpSpPr>
                <p:grpSpPr>
                  <a:xfrm>
                    <a:off x="5400000" y="1008000"/>
                    <a:ext cx="864000" cy="864000"/>
                    <a:chOff x="5400000" y="1008000"/>
                    <a:chExt cx="864000" cy="864000"/>
                  </a:xfrm>
                </p:grpSpPr>
                <p:sp>
                  <p:nvSpPr>
                    <p:cNvPr id="330" name="Ellipse 329"/>
                    <p:cNvSpPr/>
                    <p:nvPr/>
                  </p:nvSpPr>
                  <p:spPr>
                    <a:xfrm>
                      <a:off x="5400000" y="1584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31" name="Ellipse 330"/>
                    <p:cNvSpPr/>
                    <p:nvPr/>
                  </p:nvSpPr>
                  <p:spPr>
                    <a:xfrm>
                      <a:off x="5688000" y="1296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32" name="Ellipse 331"/>
                    <p:cNvSpPr/>
                    <p:nvPr/>
                  </p:nvSpPr>
                  <p:spPr>
                    <a:xfrm>
                      <a:off x="5976000" y="1008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333" name="Gerade Verbindung mit Pfeil 332"/>
                    <p:cNvCxnSpPr>
                      <a:stCxn id="330" idx="7"/>
                      <a:endCxn id="331" idx="3"/>
                    </p:cNvCxnSpPr>
                    <p:nvPr/>
                  </p:nvCxnSpPr>
                  <p:spPr>
                    <a:xfrm flipV="1">
                      <a:off x="5645823" y="1541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34" name="Gerade Verbindung mit Pfeil 333"/>
                    <p:cNvCxnSpPr>
                      <a:stCxn id="331" idx="7"/>
                      <a:endCxn id="332" idx="3"/>
                    </p:cNvCxnSpPr>
                    <p:nvPr/>
                  </p:nvCxnSpPr>
                  <p:spPr>
                    <a:xfrm flipV="1">
                      <a:off x="5933823" y="1253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grpSp>
              <p:nvGrpSpPr>
                <p:cNvPr id="315" name="Gruppieren 314"/>
                <p:cNvGrpSpPr/>
                <p:nvPr/>
              </p:nvGrpSpPr>
              <p:grpSpPr>
                <a:xfrm>
                  <a:off x="8856000" y="1008000"/>
                  <a:ext cx="864000" cy="864000"/>
                  <a:chOff x="5400000" y="1008000"/>
                  <a:chExt cx="864000" cy="864000"/>
                </a:xfrm>
              </p:grpSpPr>
              <p:grpSp>
                <p:nvGrpSpPr>
                  <p:cNvPr id="316" name="Gruppieren 315"/>
                  <p:cNvGrpSpPr/>
                  <p:nvPr/>
                </p:nvGrpSpPr>
                <p:grpSpPr>
                  <a:xfrm>
                    <a:off x="5434194" y="1008000"/>
                    <a:ext cx="746309" cy="852999"/>
                    <a:chOff x="5434194" y="1008000"/>
                    <a:chExt cx="746309" cy="852999"/>
                  </a:xfrm>
                </p:grpSpPr>
                <p:sp>
                  <p:nvSpPr>
                    <p:cNvPr id="323" name="Textfeld 322"/>
                    <p:cNvSpPr txBox="1"/>
                    <p:nvPr/>
                  </p:nvSpPr>
                  <p:spPr>
                    <a:xfrm>
                      <a:off x="5434194" y="1584000"/>
                      <a:ext cx="219612"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5</a:t>
                      </a:r>
                      <a:r>
                        <a:rPr lang="de-CH" sz="1200" dirty="0">
                          <a:latin typeface="Arial" panose="020B0604020202020204" pitchFamily="34" charset="0"/>
                          <a:cs typeface="Arial" panose="020B0604020202020204" pitchFamily="34" charset="0"/>
                        </a:rPr>
                        <a:t>*</a:t>
                      </a:r>
                    </a:p>
                  </p:txBody>
                </p:sp>
                <p:sp>
                  <p:nvSpPr>
                    <p:cNvPr id="324" name="Textfeld 323"/>
                    <p:cNvSpPr txBox="1"/>
                    <p:nvPr/>
                  </p:nvSpPr>
                  <p:spPr>
                    <a:xfrm>
                      <a:off x="5715681" y="1295999"/>
                      <a:ext cx="232636"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R</a:t>
                      </a:r>
                      <a:r>
                        <a:rPr lang="de-CH" sz="1200" baseline="-25000" dirty="0">
                          <a:latin typeface="Arial" panose="020B0604020202020204" pitchFamily="34" charset="0"/>
                          <a:cs typeface="Arial" panose="020B0604020202020204" pitchFamily="34" charset="0"/>
                        </a:rPr>
                        <a:t>5</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grpSp>
                  <p:nvGrpSpPr>
                    <p:cNvPr id="325" name="Gruppieren 324"/>
                    <p:cNvGrpSpPr/>
                    <p:nvPr/>
                  </p:nvGrpSpPr>
                  <p:grpSpPr>
                    <a:xfrm>
                      <a:off x="6020203" y="1008000"/>
                      <a:ext cx="160300" cy="286066"/>
                      <a:chOff x="6020203" y="1008000"/>
                      <a:chExt cx="160300" cy="286066"/>
                    </a:xfrm>
                  </p:grpSpPr>
                  <p:sp>
                    <p:nvSpPr>
                      <p:cNvPr id="326" name="Textfeld 325"/>
                      <p:cNvSpPr txBox="1"/>
                      <p:nvPr/>
                    </p:nvSpPr>
                    <p:spPr>
                      <a:xfrm>
                        <a:off x="6020203" y="1017067"/>
                        <a:ext cx="160300"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5</a:t>
                        </a:r>
                        <a:endParaRPr lang="de-CH" sz="1200" dirty="0">
                          <a:latin typeface="Arial" panose="020B0604020202020204" pitchFamily="34" charset="0"/>
                          <a:cs typeface="Arial" panose="020B0604020202020204" pitchFamily="34" charset="0"/>
                        </a:endParaRPr>
                      </a:p>
                    </p:txBody>
                  </p:sp>
                  <p:sp>
                    <p:nvSpPr>
                      <p:cNvPr id="327" name="Textfeld 326"/>
                      <p:cNvSpPr txBox="1"/>
                      <p:nvPr/>
                    </p:nvSpPr>
                    <p:spPr>
                      <a:xfrm>
                        <a:off x="6027910" y="1008000"/>
                        <a:ext cx="137859" cy="212879"/>
                      </a:xfrm>
                      <a:prstGeom prst="rect">
                        <a:avLst/>
                      </a:prstGeom>
                      <a:noFill/>
                    </p:spPr>
                    <p:txBody>
                      <a:bodyPr wrap="none" lIns="0" tIns="0" rIns="0" rtlCol="0">
                        <a:spAutoFit/>
                      </a:bodyPr>
                      <a:lstStyle/>
                      <a:p>
                        <a:pPr algn="ctr">
                          <a:lnSpc>
                            <a:spcPts val="1300"/>
                          </a:lnSpc>
                        </a:pPr>
                        <a:r>
                          <a:rPr lang="de-DE" sz="1200" dirty="0">
                            <a:latin typeface="Arial" panose="020B0604020202020204" pitchFamily="34" charset="0"/>
                            <a:cs typeface="Arial" panose="020B0604020202020204" pitchFamily="34" charset="0"/>
                            <a:sym typeface="Wingdings 3" panose="05040102010807070707" pitchFamily="18" charset="2"/>
                          </a:rPr>
                          <a:t></a:t>
                        </a:r>
                        <a:endParaRPr lang="de-CH" sz="1200" dirty="0">
                          <a:latin typeface="Arial" panose="020B0604020202020204" pitchFamily="34" charset="0"/>
                          <a:cs typeface="Arial" panose="020B0604020202020204" pitchFamily="34" charset="0"/>
                        </a:endParaRPr>
                      </a:p>
                    </p:txBody>
                  </p:sp>
                </p:grpSp>
              </p:grpSp>
              <p:grpSp>
                <p:nvGrpSpPr>
                  <p:cNvPr id="317" name="Gruppieren 316"/>
                  <p:cNvGrpSpPr/>
                  <p:nvPr/>
                </p:nvGrpSpPr>
                <p:grpSpPr>
                  <a:xfrm>
                    <a:off x="5400000" y="1008000"/>
                    <a:ext cx="864000" cy="864000"/>
                    <a:chOff x="5400000" y="1008000"/>
                    <a:chExt cx="864000" cy="864000"/>
                  </a:xfrm>
                </p:grpSpPr>
                <p:sp>
                  <p:nvSpPr>
                    <p:cNvPr id="318" name="Ellipse 317"/>
                    <p:cNvSpPr/>
                    <p:nvPr/>
                  </p:nvSpPr>
                  <p:spPr>
                    <a:xfrm>
                      <a:off x="5400000" y="1584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19" name="Ellipse 318"/>
                    <p:cNvSpPr/>
                    <p:nvPr/>
                  </p:nvSpPr>
                  <p:spPr>
                    <a:xfrm>
                      <a:off x="5688000" y="1296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20" name="Ellipse 319"/>
                    <p:cNvSpPr/>
                    <p:nvPr/>
                  </p:nvSpPr>
                  <p:spPr>
                    <a:xfrm>
                      <a:off x="5976000" y="1008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321" name="Gerade Verbindung mit Pfeil 320"/>
                    <p:cNvCxnSpPr>
                      <a:stCxn id="318" idx="7"/>
                      <a:endCxn id="319" idx="3"/>
                    </p:cNvCxnSpPr>
                    <p:nvPr/>
                  </p:nvCxnSpPr>
                  <p:spPr>
                    <a:xfrm flipV="1">
                      <a:off x="5645823" y="1541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22" name="Gerade Verbindung mit Pfeil 321"/>
                    <p:cNvCxnSpPr>
                      <a:stCxn id="319" idx="7"/>
                      <a:endCxn id="320" idx="3"/>
                    </p:cNvCxnSpPr>
                    <p:nvPr/>
                  </p:nvCxnSpPr>
                  <p:spPr>
                    <a:xfrm flipV="1">
                      <a:off x="5933823" y="1253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grpSp>
          <p:cxnSp>
            <p:nvCxnSpPr>
              <p:cNvPr id="307" name="Gerade Verbindung mit Pfeil 306"/>
              <p:cNvCxnSpPr>
                <a:stCxn id="367" idx="6"/>
                <a:endCxn id="354" idx="2"/>
              </p:cNvCxnSpPr>
              <p:nvPr/>
            </p:nvCxnSpPr>
            <p:spPr>
              <a:xfrm>
                <a:off x="5688000" y="5255400"/>
                <a:ext cx="576000" cy="0"/>
              </a:xfrm>
              <a:prstGeom prst="straightConnector1">
                <a:avLst/>
              </a:prstGeom>
              <a:ln w="127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8" name="Gerade Verbindung mit Pfeil 307"/>
              <p:cNvCxnSpPr>
                <a:stCxn id="354" idx="6"/>
                <a:endCxn id="342" idx="2"/>
              </p:cNvCxnSpPr>
              <p:nvPr/>
            </p:nvCxnSpPr>
            <p:spPr>
              <a:xfrm>
                <a:off x="6552000" y="5255400"/>
                <a:ext cx="576000" cy="0"/>
              </a:xfrm>
              <a:prstGeom prst="straightConnector1">
                <a:avLst/>
              </a:prstGeom>
              <a:ln w="127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9" name="Gerade Verbindung mit Pfeil 308"/>
              <p:cNvCxnSpPr>
                <a:stCxn id="342" idx="6"/>
                <a:endCxn id="330" idx="2"/>
              </p:cNvCxnSpPr>
              <p:nvPr/>
            </p:nvCxnSpPr>
            <p:spPr>
              <a:xfrm>
                <a:off x="7416000" y="5255400"/>
                <a:ext cx="576000" cy="0"/>
              </a:xfrm>
              <a:prstGeom prst="straightConnector1">
                <a:avLst/>
              </a:prstGeom>
              <a:ln w="127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10" name="Gerade Verbindung mit Pfeil 309"/>
              <p:cNvCxnSpPr>
                <a:stCxn id="330" idx="6"/>
                <a:endCxn id="318" idx="2"/>
              </p:cNvCxnSpPr>
              <p:nvPr/>
            </p:nvCxnSpPr>
            <p:spPr>
              <a:xfrm>
                <a:off x="8280000" y="5255400"/>
                <a:ext cx="576000" cy="0"/>
              </a:xfrm>
              <a:prstGeom prst="straightConnector1">
                <a:avLst/>
              </a:prstGeom>
              <a:ln w="127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1" name="Gruppieren 20"/>
            <p:cNvGrpSpPr/>
            <p:nvPr/>
          </p:nvGrpSpPr>
          <p:grpSpPr>
            <a:xfrm>
              <a:off x="408000" y="4716004"/>
              <a:ext cx="3840000" cy="1024001"/>
              <a:chOff x="6120000" y="5544000"/>
              <a:chExt cx="4320000" cy="1152000"/>
            </a:xfrm>
          </p:grpSpPr>
          <p:grpSp>
            <p:nvGrpSpPr>
              <p:cNvPr id="232" name="Gruppieren 231"/>
              <p:cNvGrpSpPr/>
              <p:nvPr/>
            </p:nvGrpSpPr>
            <p:grpSpPr>
              <a:xfrm>
                <a:off x="6120000" y="5544000"/>
                <a:ext cx="4320000" cy="1152000"/>
                <a:chOff x="5400000" y="720000"/>
                <a:chExt cx="4320000" cy="1152000"/>
              </a:xfrm>
            </p:grpSpPr>
            <p:grpSp>
              <p:nvGrpSpPr>
                <p:cNvPr id="238" name="Gruppieren 237"/>
                <p:cNvGrpSpPr/>
                <p:nvPr/>
              </p:nvGrpSpPr>
              <p:grpSpPr>
                <a:xfrm>
                  <a:off x="5400000" y="720000"/>
                  <a:ext cx="864000" cy="1152000"/>
                  <a:chOff x="5400000" y="720000"/>
                  <a:chExt cx="864000" cy="1152000"/>
                </a:xfrm>
              </p:grpSpPr>
              <p:grpSp>
                <p:nvGrpSpPr>
                  <p:cNvPr id="291" name="Gruppieren 290"/>
                  <p:cNvGrpSpPr/>
                  <p:nvPr/>
                </p:nvGrpSpPr>
                <p:grpSpPr>
                  <a:xfrm>
                    <a:off x="5400000" y="720000"/>
                    <a:ext cx="846137" cy="1152000"/>
                    <a:chOff x="5400000" y="720000"/>
                    <a:chExt cx="846137" cy="1152000"/>
                  </a:xfrm>
                </p:grpSpPr>
                <p:sp>
                  <p:nvSpPr>
                    <p:cNvPr id="300" name="Textfeld 299"/>
                    <p:cNvSpPr txBox="1"/>
                    <p:nvPr/>
                  </p:nvSpPr>
                  <p:spPr>
                    <a:xfrm>
                      <a:off x="5432191" y="720000"/>
                      <a:ext cx="223619"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0</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sp>
                  <p:nvSpPr>
                    <p:cNvPr id="301" name="Textfeld 300"/>
                    <p:cNvSpPr txBox="1"/>
                    <p:nvPr/>
                  </p:nvSpPr>
                  <p:spPr>
                    <a:xfrm>
                      <a:off x="5400000" y="1584000"/>
                      <a:ext cx="288000" cy="288000"/>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1</a:t>
                      </a:r>
                      <a:r>
                        <a:rPr lang="de-CH" sz="1200" dirty="0">
                          <a:latin typeface="Arial" panose="020B0604020202020204" pitchFamily="34" charset="0"/>
                          <a:cs typeface="Arial" panose="020B0604020202020204" pitchFamily="34" charset="0"/>
                        </a:rPr>
                        <a:t>*</a:t>
                      </a:r>
                    </a:p>
                  </p:txBody>
                </p:sp>
                <p:sp>
                  <p:nvSpPr>
                    <p:cNvPr id="302" name="Textfeld 301"/>
                    <p:cNvSpPr txBox="1"/>
                    <p:nvPr/>
                  </p:nvSpPr>
                  <p:spPr>
                    <a:xfrm>
                      <a:off x="5715681" y="1295999"/>
                      <a:ext cx="232637"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R</a:t>
                      </a:r>
                      <a:r>
                        <a:rPr lang="de-CH" sz="1200" baseline="-25000" dirty="0">
                          <a:latin typeface="Arial" panose="020B0604020202020204" pitchFamily="34" charset="0"/>
                          <a:cs typeface="Arial" panose="020B0604020202020204" pitchFamily="34" charset="0"/>
                        </a:rPr>
                        <a:t>1</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grpSp>
                  <p:nvGrpSpPr>
                    <p:cNvPr id="303" name="Gruppieren 302"/>
                    <p:cNvGrpSpPr/>
                    <p:nvPr/>
                  </p:nvGrpSpPr>
                  <p:grpSpPr>
                    <a:xfrm>
                      <a:off x="5958137" y="1008000"/>
                      <a:ext cx="288000" cy="279068"/>
                      <a:chOff x="5958137" y="1008000"/>
                      <a:chExt cx="288000" cy="279068"/>
                    </a:xfrm>
                  </p:grpSpPr>
                  <p:sp>
                    <p:nvSpPr>
                      <p:cNvPr id="304" name="Textfeld 303"/>
                      <p:cNvSpPr txBox="1"/>
                      <p:nvPr/>
                    </p:nvSpPr>
                    <p:spPr>
                      <a:xfrm>
                        <a:off x="5958137" y="1017067"/>
                        <a:ext cx="288000" cy="270001"/>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1</a:t>
                        </a:r>
                        <a:endParaRPr lang="de-CH" sz="1200" dirty="0">
                          <a:latin typeface="Arial" panose="020B0604020202020204" pitchFamily="34" charset="0"/>
                          <a:cs typeface="Arial" panose="020B0604020202020204" pitchFamily="34" charset="0"/>
                        </a:endParaRPr>
                      </a:p>
                    </p:txBody>
                  </p:sp>
                  <p:sp>
                    <p:nvSpPr>
                      <p:cNvPr id="305" name="Textfeld 304"/>
                      <p:cNvSpPr txBox="1"/>
                      <p:nvPr/>
                    </p:nvSpPr>
                    <p:spPr>
                      <a:xfrm>
                        <a:off x="6027911" y="1008000"/>
                        <a:ext cx="137858" cy="212879"/>
                      </a:xfrm>
                      <a:prstGeom prst="rect">
                        <a:avLst/>
                      </a:prstGeom>
                      <a:noFill/>
                    </p:spPr>
                    <p:txBody>
                      <a:bodyPr wrap="none" lIns="0" tIns="0" rIns="0" rtlCol="0">
                        <a:spAutoFit/>
                      </a:bodyPr>
                      <a:lstStyle/>
                      <a:p>
                        <a:pPr algn="ctr">
                          <a:lnSpc>
                            <a:spcPts val="1300"/>
                          </a:lnSpc>
                        </a:pPr>
                        <a:r>
                          <a:rPr lang="de-DE" sz="1200" dirty="0">
                            <a:latin typeface="Arial" panose="020B0604020202020204" pitchFamily="34" charset="0"/>
                            <a:cs typeface="Arial" panose="020B0604020202020204" pitchFamily="34" charset="0"/>
                            <a:sym typeface="Wingdings 3" panose="05040102010807070707" pitchFamily="18" charset="2"/>
                          </a:rPr>
                          <a:t></a:t>
                        </a:r>
                        <a:endParaRPr lang="de-CH" sz="1200" dirty="0">
                          <a:latin typeface="Arial" panose="020B0604020202020204" pitchFamily="34" charset="0"/>
                          <a:cs typeface="Arial" panose="020B0604020202020204" pitchFamily="34" charset="0"/>
                        </a:endParaRPr>
                      </a:p>
                    </p:txBody>
                  </p:sp>
                </p:grpSp>
              </p:grpSp>
              <p:grpSp>
                <p:nvGrpSpPr>
                  <p:cNvPr id="292" name="Gruppieren 291"/>
                  <p:cNvGrpSpPr/>
                  <p:nvPr/>
                </p:nvGrpSpPr>
                <p:grpSpPr>
                  <a:xfrm>
                    <a:off x="5400000" y="720000"/>
                    <a:ext cx="864000" cy="1152000"/>
                    <a:chOff x="5400000" y="720000"/>
                    <a:chExt cx="864000" cy="1152000"/>
                  </a:xfrm>
                </p:grpSpPr>
                <p:sp>
                  <p:nvSpPr>
                    <p:cNvPr id="293" name="Ellipse 292"/>
                    <p:cNvSpPr/>
                    <p:nvPr/>
                  </p:nvSpPr>
                  <p:spPr>
                    <a:xfrm>
                      <a:off x="5400000" y="720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94" name="Ellipse 293"/>
                    <p:cNvSpPr/>
                    <p:nvPr/>
                  </p:nvSpPr>
                  <p:spPr>
                    <a:xfrm>
                      <a:off x="5400000" y="1584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95" name="Ellipse 294"/>
                    <p:cNvSpPr/>
                    <p:nvPr/>
                  </p:nvSpPr>
                  <p:spPr>
                    <a:xfrm>
                      <a:off x="5688000" y="1296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96" name="Ellipse 295"/>
                    <p:cNvSpPr/>
                    <p:nvPr/>
                  </p:nvSpPr>
                  <p:spPr>
                    <a:xfrm>
                      <a:off x="5976000" y="1008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297" name="Gerade Verbindung mit Pfeil 296"/>
                    <p:cNvCxnSpPr/>
                    <p:nvPr/>
                  </p:nvCxnSpPr>
                  <p:spPr>
                    <a:xfrm>
                      <a:off x="5613055" y="996556"/>
                      <a:ext cx="155126" cy="312338"/>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8" name="Gerade Verbindung mit Pfeil 297"/>
                    <p:cNvCxnSpPr>
                      <a:stCxn id="294" idx="7"/>
                      <a:endCxn id="295" idx="3"/>
                    </p:cNvCxnSpPr>
                    <p:nvPr/>
                  </p:nvCxnSpPr>
                  <p:spPr>
                    <a:xfrm flipV="1">
                      <a:off x="5645823" y="1541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9" name="Gerade Verbindung mit Pfeil 298"/>
                    <p:cNvCxnSpPr>
                      <a:stCxn id="295" idx="7"/>
                      <a:endCxn id="296" idx="3"/>
                    </p:cNvCxnSpPr>
                    <p:nvPr/>
                  </p:nvCxnSpPr>
                  <p:spPr>
                    <a:xfrm flipV="1">
                      <a:off x="5933823" y="1253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grpSp>
              <p:nvGrpSpPr>
                <p:cNvPr id="239" name="Gruppieren 238"/>
                <p:cNvGrpSpPr/>
                <p:nvPr/>
              </p:nvGrpSpPr>
              <p:grpSpPr>
                <a:xfrm>
                  <a:off x="6264000" y="1008000"/>
                  <a:ext cx="864000" cy="864000"/>
                  <a:chOff x="5400000" y="1008000"/>
                  <a:chExt cx="864000" cy="864000"/>
                </a:xfrm>
              </p:grpSpPr>
              <p:grpSp>
                <p:nvGrpSpPr>
                  <p:cNvPr id="279" name="Gruppieren 278"/>
                  <p:cNvGrpSpPr/>
                  <p:nvPr/>
                </p:nvGrpSpPr>
                <p:grpSpPr>
                  <a:xfrm>
                    <a:off x="5434194" y="1008000"/>
                    <a:ext cx="748095" cy="852999"/>
                    <a:chOff x="5434194" y="1008000"/>
                    <a:chExt cx="748095" cy="852999"/>
                  </a:xfrm>
                </p:grpSpPr>
                <p:sp>
                  <p:nvSpPr>
                    <p:cNvPr id="286" name="Textfeld 285"/>
                    <p:cNvSpPr txBox="1"/>
                    <p:nvPr/>
                  </p:nvSpPr>
                  <p:spPr>
                    <a:xfrm>
                      <a:off x="5434194" y="1584000"/>
                      <a:ext cx="219612"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2</a:t>
                      </a:r>
                      <a:r>
                        <a:rPr lang="de-CH" sz="1200" dirty="0">
                          <a:latin typeface="Arial" panose="020B0604020202020204" pitchFamily="34" charset="0"/>
                          <a:cs typeface="Arial" panose="020B0604020202020204" pitchFamily="34" charset="0"/>
                        </a:rPr>
                        <a:t>*</a:t>
                      </a:r>
                    </a:p>
                  </p:txBody>
                </p:sp>
                <p:sp>
                  <p:nvSpPr>
                    <p:cNvPr id="287" name="Textfeld 286"/>
                    <p:cNvSpPr txBox="1"/>
                    <p:nvPr/>
                  </p:nvSpPr>
                  <p:spPr>
                    <a:xfrm>
                      <a:off x="5715681" y="1295999"/>
                      <a:ext cx="232636"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R</a:t>
                      </a:r>
                      <a:r>
                        <a:rPr lang="de-CH" sz="1200" baseline="-25000" dirty="0">
                          <a:latin typeface="Arial" panose="020B0604020202020204" pitchFamily="34" charset="0"/>
                          <a:cs typeface="Arial" panose="020B0604020202020204" pitchFamily="34" charset="0"/>
                        </a:rPr>
                        <a:t>2</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grpSp>
                  <p:nvGrpSpPr>
                    <p:cNvPr id="288" name="Gruppieren 287"/>
                    <p:cNvGrpSpPr/>
                    <p:nvPr/>
                  </p:nvGrpSpPr>
                  <p:grpSpPr>
                    <a:xfrm>
                      <a:off x="6021989" y="1008000"/>
                      <a:ext cx="160300" cy="286066"/>
                      <a:chOff x="6021989" y="1008000"/>
                      <a:chExt cx="160300" cy="286066"/>
                    </a:xfrm>
                  </p:grpSpPr>
                  <p:sp>
                    <p:nvSpPr>
                      <p:cNvPr id="289" name="Textfeld 288"/>
                      <p:cNvSpPr txBox="1"/>
                      <p:nvPr/>
                    </p:nvSpPr>
                    <p:spPr>
                      <a:xfrm>
                        <a:off x="6021989" y="1017067"/>
                        <a:ext cx="160300"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2</a:t>
                        </a:r>
                        <a:endParaRPr lang="de-CH" sz="1200" dirty="0">
                          <a:latin typeface="Arial" panose="020B0604020202020204" pitchFamily="34" charset="0"/>
                          <a:cs typeface="Arial" panose="020B0604020202020204" pitchFamily="34" charset="0"/>
                        </a:endParaRPr>
                      </a:p>
                    </p:txBody>
                  </p:sp>
                  <p:sp>
                    <p:nvSpPr>
                      <p:cNvPr id="290" name="Textfeld 289"/>
                      <p:cNvSpPr txBox="1"/>
                      <p:nvPr/>
                    </p:nvSpPr>
                    <p:spPr>
                      <a:xfrm>
                        <a:off x="6027911" y="1008000"/>
                        <a:ext cx="137859" cy="212879"/>
                      </a:xfrm>
                      <a:prstGeom prst="rect">
                        <a:avLst/>
                      </a:prstGeom>
                      <a:noFill/>
                    </p:spPr>
                    <p:txBody>
                      <a:bodyPr wrap="none" lIns="0" tIns="0" rIns="0" rtlCol="0">
                        <a:spAutoFit/>
                      </a:bodyPr>
                      <a:lstStyle/>
                      <a:p>
                        <a:pPr algn="ctr">
                          <a:lnSpc>
                            <a:spcPts val="1300"/>
                          </a:lnSpc>
                        </a:pPr>
                        <a:r>
                          <a:rPr lang="de-DE" sz="1200" dirty="0">
                            <a:latin typeface="Arial" panose="020B0604020202020204" pitchFamily="34" charset="0"/>
                            <a:cs typeface="Arial" panose="020B0604020202020204" pitchFamily="34" charset="0"/>
                            <a:sym typeface="Wingdings 3" panose="05040102010807070707" pitchFamily="18" charset="2"/>
                          </a:rPr>
                          <a:t></a:t>
                        </a:r>
                        <a:endParaRPr lang="de-CH" sz="1200" dirty="0">
                          <a:latin typeface="Arial" panose="020B0604020202020204" pitchFamily="34" charset="0"/>
                          <a:cs typeface="Arial" panose="020B0604020202020204" pitchFamily="34" charset="0"/>
                        </a:endParaRPr>
                      </a:p>
                    </p:txBody>
                  </p:sp>
                </p:grpSp>
              </p:grpSp>
              <p:grpSp>
                <p:nvGrpSpPr>
                  <p:cNvPr id="280" name="Gruppieren 279"/>
                  <p:cNvGrpSpPr/>
                  <p:nvPr/>
                </p:nvGrpSpPr>
                <p:grpSpPr>
                  <a:xfrm>
                    <a:off x="5400000" y="1008000"/>
                    <a:ext cx="864000" cy="864000"/>
                    <a:chOff x="5400000" y="1008000"/>
                    <a:chExt cx="864000" cy="864000"/>
                  </a:xfrm>
                </p:grpSpPr>
                <p:sp>
                  <p:nvSpPr>
                    <p:cNvPr id="281" name="Ellipse 280"/>
                    <p:cNvSpPr/>
                    <p:nvPr/>
                  </p:nvSpPr>
                  <p:spPr>
                    <a:xfrm>
                      <a:off x="5400000" y="1584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82" name="Ellipse 281"/>
                    <p:cNvSpPr/>
                    <p:nvPr/>
                  </p:nvSpPr>
                  <p:spPr>
                    <a:xfrm>
                      <a:off x="5688000" y="1296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83" name="Ellipse 282"/>
                    <p:cNvSpPr/>
                    <p:nvPr/>
                  </p:nvSpPr>
                  <p:spPr>
                    <a:xfrm>
                      <a:off x="5976000" y="1008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284" name="Gerade Verbindung mit Pfeil 283"/>
                    <p:cNvCxnSpPr>
                      <a:stCxn id="281" idx="7"/>
                      <a:endCxn id="282" idx="3"/>
                    </p:cNvCxnSpPr>
                    <p:nvPr/>
                  </p:nvCxnSpPr>
                  <p:spPr>
                    <a:xfrm flipV="1">
                      <a:off x="5645823" y="1541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85" name="Gerade Verbindung mit Pfeil 284"/>
                    <p:cNvCxnSpPr>
                      <a:stCxn id="282" idx="7"/>
                      <a:endCxn id="283" idx="3"/>
                    </p:cNvCxnSpPr>
                    <p:nvPr/>
                  </p:nvCxnSpPr>
                  <p:spPr>
                    <a:xfrm flipV="1">
                      <a:off x="5933823" y="1253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grpSp>
              <p:nvGrpSpPr>
                <p:cNvPr id="240" name="Gruppieren 239"/>
                <p:cNvGrpSpPr/>
                <p:nvPr/>
              </p:nvGrpSpPr>
              <p:grpSpPr>
                <a:xfrm>
                  <a:off x="7128000" y="1008000"/>
                  <a:ext cx="864000" cy="864000"/>
                  <a:chOff x="5400000" y="1008000"/>
                  <a:chExt cx="864000" cy="864000"/>
                </a:xfrm>
              </p:grpSpPr>
              <p:grpSp>
                <p:nvGrpSpPr>
                  <p:cNvPr id="267" name="Gruppieren 266"/>
                  <p:cNvGrpSpPr/>
                  <p:nvPr/>
                </p:nvGrpSpPr>
                <p:grpSpPr>
                  <a:xfrm>
                    <a:off x="5434194" y="1008000"/>
                    <a:ext cx="748095" cy="852999"/>
                    <a:chOff x="5434194" y="1008000"/>
                    <a:chExt cx="748095" cy="852999"/>
                  </a:xfrm>
                </p:grpSpPr>
                <p:sp>
                  <p:nvSpPr>
                    <p:cNvPr id="274" name="Textfeld 273"/>
                    <p:cNvSpPr txBox="1"/>
                    <p:nvPr/>
                  </p:nvSpPr>
                  <p:spPr>
                    <a:xfrm>
                      <a:off x="5434194" y="1584000"/>
                      <a:ext cx="219612"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3</a:t>
                      </a:r>
                      <a:r>
                        <a:rPr lang="de-CH" sz="1200" dirty="0">
                          <a:latin typeface="Arial" panose="020B0604020202020204" pitchFamily="34" charset="0"/>
                          <a:cs typeface="Arial" panose="020B0604020202020204" pitchFamily="34" charset="0"/>
                        </a:rPr>
                        <a:t>*</a:t>
                      </a:r>
                    </a:p>
                  </p:txBody>
                </p:sp>
                <p:sp>
                  <p:nvSpPr>
                    <p:cNvPr id="275" name="Textfeld 274"/>
                    <p:cNvSpPr txBox="1"/>
                    <p:nvPr/>
                  </p:nvSpPr>
                  <p:spPr>
                    <a:xfrm>
                      <a:off x="5715681" y="1295999"/>
                      <a:ext cx="232636"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R</a:t>
                      </a:r>
                      <a:r>
                        <a:rPr lang="de-CH" sz="1200" baseline="-25000" dirty="0">
                          <a:latin typeface="Arial" panose="020B0604020202020204" pitchFamily="34" charset="0"/>
                          <a:cs typeface="Arial" panose="020B0604020202020204" pitchFamily="34" charset="0"/>
                        </a:rPr>
                        <a:t>3</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grpSp>
                  <p:nvGrpSpPr>
                    <p:cNvPr id="276" name="Gruppieren 275"/>
                    <p:cNvGrpSpPr/>
                    <p:nvPr/>
                  </p:nvGrpSpPr>
                  <p:grpSpPr>
                    <a:xfrm>
                      <a:off x="6021989" y="1008000"/>
                      <a:ext cx="160300" cy="286066"/>
                      <a:chOff x="6021989" y="1008000"/>
                      <a:chExt cx="160300" cy="286066"/>
                    </a:xfrm>
                  </p:grpSpPr>
                  <p:sp>
                    <p:nvSpPr>
                      <p:cNvPr id="277" name="Textfeld 276"/>
                      <p:cNvSpPr txBox="1"/>
                      <p:nvPr/>
                    </p:nvSpPr>
                    <p:spPr>
                      <a:xfrm>
                        <a:off x="6021989" y="1017067"/>
                        <a:ext cx="160300"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3</a:t>
                        </a:r>
                        <a:endParaRPr lang="de-CH" sz="1200" dirty="0">
                          <a:latin typeface="Arial" panose="020B0604020202020204" pitchFamily="34" charset="0"/>
                          <a:cs typeface="Arial" panose="020B0604020202020204" pitchFamily="34" charset="0"/>
                        </a:endParaRPr>
                      </a:p>
                    </p:txBody>
                  </p:sp>
                  <p:sp>
                    <p:nvSpPr>
                      <p:cNvPr id="278" name="Textfeld 277"/>
                      <p:cNvSpPr txBox="1"/>
                      <p:nvPr/>
                    </p:nvSpPr>
                    <p:spPr>
                      <a:xfrm>
                        <a:off x="6027911" y="1008000"/>
                        <a:ext cx="137859" cy="212879"/>
                      </a:xfrm>
                      <a:prstGeom prst="rect">
                        <a:avLst/>
                      </a:prstGeom>
                      <a:noFill/>
                    </p:spPr>
                    <p:txBody>
                      <a:bodyPr wrap="none" lIns="0" tIns="0" rIns="0" rtlCol="0">
                        <a:spAutoFit/>
                      </a:bodyPr>
                      <a:lstStyle/>
                      <a:p>
                        <a:pPr algn="ctr">
                          <a:lnSpc>
                            <a:spcPts val="1300"/>
                          </a:lnSpc>
                        </a:pPr>
                        <a:r>
                          <a:rPr lang="de-DE" sz="1200" dirty="0">
                            <a:latin typeface="Arial" panose="020B0604020202020204" pitchFamily="34" charset="0"/>
                            <a:cs typeface="Arial" panose="020B0604020202020204" pitchFamily="34" charset="0"/>
                            <a:sym typeface="Wingdings 3" panose="05040102010807070707" pitchFamily="18" charset="2"/>
                          </a:rPr>
                          <a:t></a:t>
                        </a:r>
                        <a:endParaRPr lang="de-CH" sz="1200" dirty="0">
                          <a:latin typeface="Arial" panose="020B0604020202020204" pitchFamily="34" charset="0"/>
                          <a:cs typeface="Arial" panose="020B0604020202020204" pitchFamily="34" charset="0"/>
                        </a:endParaRPr>
                      </a:p>
                    </p:txBody>
                  </p:sp>
                </p:grpSp>
              </p:grpSp>
              <p:grpSp>
                <p:nvGrpSpPr>
                  <p:cNvPr id="268" name="Gruppieren 267"/>
                  <p:cNvGrpSpPr/>
                  <p:nvPr/>
                </p:nvGrpSpPr>
                <p:grpSpPr>
                  <a:xfrm>
                    <a:off x="5400000" y="1008000"/>
                    <a:ext cx="864000" cy="864000"/>
                    <a:chOff x="5400000" y="1008000"/>
                    <a:chExt cx="864000" cy="864000"/>
                  </a:xfrm>
                </p:grpSpPr>
                <p:sp>
                  <p:nvSpPr>
                    <p:cNvPr id="269" name="Ellipse 268"/>
                    <p:cNvSpPr/>
                    <p:nvPr/>
                  </p:nvSpPr>
                  <p:spPr>
                    <a:xfrm>
                      <a:off x="5400000" y="1584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70" name="Ellipse 269"/>
                    <p:cNvSpPr/>
                    <p:nvPr/>
                  </p:nvSpPr>
                  <p:spPr>
                    <a:xfrm>
                      <a:off x="5688000" y="1296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71" name="Ellipse 270"/>
                    <p:cNvSpPr/>
                    <p:nvPr/>
                  </p:nvSpPr>
                  <p:spPr>
                    <a:xfrm>
                      <a:off x="5976000" y="1008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272" name="Gerade Verbindung mit Pfeil 271"/>
                    <p:cNvCxnSpPr>
                      <a:stCxn id="269" idx="7"/>
                      <a:endCxn id="270" idx="3"/>
                    </p:cNvCxnSpPr>
                    <p:nvPr/>
                  </p:nvCxnSpPr>
                  <p:spPr>
                    <a:xfrm flipV="1">
                      <a:off x="5645823" y="1541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3" name="Gerade Verbindung mit Pfeil 272"/>
                    <p:cNvCxnSpPr>
                      <a:stCxn id="270" idx="7"/>
                      <a:endCxn id="271" idx="3"/>
                    </p:cNvCxnSpPr>
                    <p:nvPr/>
                  </p:nvCxnSpPr>
                  <p:spPr>
                    <a:xfrm flipV="1">
                      <a:off x="5933823" y="1253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grpSp>
              <p:nvGrpSpPr>
                <p:cNvPr id="241" name="Gruppieren 240"/>
                <p:cNvGrpSpPr/>
                <p:nvPr/>
              </p:nvGrpSpPr>
              <p:grpSpPr>
                <a:xfrm>
                  <a:off x="7992000" y="1008000"/>
                  <a:ext cx="864000" cy="864000"/>
                  <a:chOff x="5400000" y="1008000"/>
                  <a:chExt cx="864000" cy="864000"/>
                </a:xfrm>
              </p:grpSpPr>
              <p:grpSp>
                <p:nvGrpSpPr>
                  <p:cNvPr id="255" name="Gruppieren 254"/>
                  <p:cNvGrpSpPr/>
                  <p:nvPr/>
                </p:nvGrpSpPr>
                <p:grpSpPr>
                  <a:xfrm>
                    <a:off x="5434194" y="1008000"/>
                    <a:ext cx="748095" cy="852999"/>
                    <a:chOff x="5434194" y="1008000"/>
                    <a:chExt cx="748095" cy="852999"/>
                  </a:xfrm>
                </p:grpSpPr>
                <p:sp>
                  <p:nvSpPr>
                    <p:cNvPr id="262" name="Textfeld 261"/>
                    <p:cNvSpPr txBox="1"/>
                    <p:nvPr/>
                  </p:nvSpPr>
                  <p:spPr>
                    <a:xfrm>
                      <a:off x="5434194" y="1584000"/>
                      <a:ext cx="219612"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4</a:t>
                      </a:r>
                      <a:r>
                        <a:rPr lang="de-CH" sz="1200" dirty="0">
                          <a:latin typeface="Arial" panose="020B0604020202020204" pitchFamily="34" charset="0"/>
                          <a:cs typeface="Arial" panose="020B0604020202020204" pitchFamily="34" charset="0"/>
                        </a:rPr>
                        <a:t>*</a:t>
                      </a:r>
                    </a:p>
                  </p:txBody>
                </p:sp>
                <p:sp>
                  <p:nvSpPr>
                    <p:cNvPr id="263" name="Textfeld 262"/>
                    <p:cNvSpPr txBox="1"/>
                    <p:nvPr/>
                  </p:nvSpPr>
                  <p:spPr>
                    <a:xfrm>
                      <a:off x="5715681" y="1295999"/>
                      <a:ext cx="232636"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R</a:t>
                      </a:r>
                      <a:r>
                        <a:rPr lang="de-CH" sz="1200" baseline="-25000" dirty="0">
                          <a:latin typeface="Arial" panose="020B0604020202020204" pitchFamily="34" charset="0"/>
                          <a:cs typeface="Arial" panose="020B0604020202020204" pitchFamily="34" charset="0"/>
                        </a:rPr>
                        <a:t>4</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grpSp>
                  <p:nvGrpSpPr>
                    <p:cNvPr id="264" name="Gruppieren 263"/>
                    <p:cNvGrpSpPr/>
                    <p:nvPr/>
                  </p:nvGrpSpPr>
                  <p:grpSpPr>
                    <a:xfrm>
                      <a:off x="6021989" y="1008000"/>
                      <a:ext cx="160300" cy="286066"/>
                      <a:chOff x="6021989" y="1008000"/>
                      <a:chExt cx="160300" cy="286066"/>
                    </a:xfrm>
                  </p:grpSpPr>
                  <p:sp>
                    <p:nvSpPr>
                      <p:cNvPr id="265" name="Textfeld 264"/>
                      <p:cNvSpPr txBox="1"/>
                      <p:nvPr/>
                    </p:nvSpPr>
                    <p:spPr>
                      <a:xfrm>
                        <a:off x="6021989" y="1017067"/>
                        <a:ext cx="160300"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4</a:t>
                        </a:r>
                        <a:endParaRPr lang="de-CH" sz="1200" dirty="0">
                          <a:latin typeface="Arial" panose="020B0604020202020204" pitchFamily="34" charset="0"/>
                          <a:cs typeface="Arial" panose="020B0604020202020204" pitchFamily="34" charset="0"/>
                        </a:endParaRPr>
                      </a:p>
                    </p:txBody>
                  </p:sp>
                  <p:sp>
                    <p:nvSpPr>
                      <p:cNvPr id="266" name="Textfeld 265"/>
                      <p:cNvSpPr txBox="1"/>
                      <p:nvPr/>
                    </p:nvSpPr>
                    <p:spPr>
                      <a:xfrm>
                        <a:off x="6027911" y="1008000"/>
                        <a:ext cx="137859" cy="212879"/>
                      </a:xfrm>
                      <a:prstGeom prst="rect">
                        <a:avLst/>
                      </a:prstGeom>
                      <a:noFill/>
                    </p:spPr>
                    <p:txBody>
                      <a:bodyPr wrap="none" lIns="0" tIns="0" rIns="0" rtlCol="0">
                        <a:spAutoFit/>
                      </a:bodyPr>
                      <a:lstStyle/>
                      <a:p>
                        <a:pPr algn="ctr">
                          <a:lnSpc>
                            <a:spcPts val="1300"/>
                          </a:lnSpc>
                        </a:pPr>
                        <a:r>
                          <a:rPr lang="de-DE" sz="1200" dirty="0">
                            <a:latin typeface="Arial" panose="020B0604020202020204" pitchFamily="34" charset="0"/>
                            <a:cs typeface="Arial" panose="020B0604020202020204" pitchFamily="34" charset="0"/>
                            <a:sym typeface="Wingdings 3" panose="05040102010807070707" pitchFamily="18" charset="2"/>
                          </a:rPr>
                          <a:t></a:t>
                        </a:r>
                        <a:endParaRPr lang="de-CH" sz="1200" dirty="0">
                          <a:latin typeface="Arial" panose="020B0604020202020204" pitchFamily="34" charset="0"/>
                          <a:cs typeface="Arial" panose="020B0604020202020204" pitchFamily="34" charset="0"/>
                        </a:endParaRPr>
                      </a:p>
                    </p:txBody>
                  </p:sp>
                </p:grpSp>
              </p:grpSp>
              <p:grpSp>
                <p:nvGrpSpPr>
                  <p:cNvPr id="256" name="Gruppieren 255"/>
                  <p:cNvGrpSpPr/>
                  <p:nvPr/>
                </p:nvGrpSpPr>
                <p:grpSpPr>
                  <a:xfrm>
                    <a:off x="5400000" y="1008000"/>
                    <a:ext cx="864000" cy="864000"/>
                    <a:chOff x="5400000" y="1008000"/>
                    <a:chExt cx="864000" cy="864000"/>
                  </a:xfrm>
                </p:grpSpPr>
                <p:sp>
                  <p:nvSpPr>
                    <p:cNvPr id="257" name="Ellipse 256"/>
                    <p:cNvSpPr/>
                    <p:nvPr/>
                  </p:nvSpPr>
                  <p:spPr>
                    <a:xfrm>
                      <a:off x="5400000" y="1584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58" name="Ellipse 257"/>
                    <p:cNvSpPr/>
                    <p:nvPr/>
                  </p:nvSpPr>
                  <p:spPr>
                    <a:xfrm>
                      <a:off x="5688000" y="1296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59" name="Ellipse 258"/>
                    <p:cNvSpPr/>
                    <p:nvPr/>
                  </p:nvSpPr>
                  <p:spPr>
                    <a:xfrm>
                      <a:off x="5976000" y="1008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260" name="Gerade Verbindung mit Pfeil 259"/>
                    <p:cNvCxnSpPr>
                      <a:stCxn id="257" idx="7"/>
                      <a:endCxn id="258" idx="3"/>
                    </p:cNvCxnSpPr>
                    <p:nvPr/>
                  </p:nvCxnSpPr>
                  <p:spPr>
                    <a:xfrm flipV="1">
                      <a:off x="5645823" y="1541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1" name="Gerade Verbindung mit Pfeil 260"/>
                    <p:cNvCxnSpPr>
                      <a:stCxn id="258" idx="7"/>
                      <a:endCxn id="259" idx="3"/>
                    </p:cNvCxnSpPr>
                    <p:nvPr/>
                  </p:nvCxnSpPr>
                  <p:spPr>
                    <a:xfrm flipV="1">
                      <a:off x="5933823" y="1253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grpSp>
              <p:nvGrpSpPr>
                <p:cNvPr id="242" name="Gruppieren 241"/>
                <p:cNvGrpSpPr/>
                <p:nvPr/>
              </p:nvGrpSpPr>
              <p:grpSpPr>
                <a:xfrm>
                  <a:off x="8856000" y="1008000"/>
                  <a:ext cx="864000" cy="864000"/>
                  <a:chOff x="5400000" y="1008000"/>
                  <a:chExt cx="864000" cy="864000"/>
                </a:xfrm>
              </p:grpSpPr>
              <p:grpSp>
                <p:nvGrpSpPr>
                  <p:cNvPr id="243" name="Gruppieren 242"/>
                  <p:cNvGrpSpPr/>
                  <p:nvPr/>
                </p:nvGrpSpPr>
                <p:grpSpPr>
                  <a:xfrm>
                    <a:off x="5434194" y="1008000"/>
                    <a:ext cx="748095" cy="852999"/>
                    <a:chOff x="5434194" y="1008000"/>
                    <a:chExt cx="748095" cy="852999"/>
                  </a:xfrm>
                </p:grpSpPr>
                <p:sp>
                  <p:nvSpPr>
                    <p:cNvPr id="250" name="Textfeld 249"/>
                    <p:cNvSpPr txBox="1"/>
                    <p:nvPr/>
                  </p:nvSpPr>
                  <p:spPr>
                    <a:xfrm>
                      <a:off x="5434194" y="1584000"/>
                      <a:ext cx="219612"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5</a:t>
                      </a:r>
                      <a:r>
                        <a:rPr lang="de-CH" sz="1200" dirty="0">
                          <a:latin typeface="Arial" panose="020B0604020202020204" pitchFamily="34" charset="0"/>
                          <a:cs typeface="Arial" panose="020B0604020202020204" pitchFamily="34" charset="0"/>
                        </a:rPr>
                        <a:t>*</a:t>
                      </a:r>
                    </a:p>
                  </p:txBody>
                </p:sp>
                <p:sp>
                  <p:nvSpPr>
                    <p:cNvPr id="251" name="Textfeld 250"/>
                    <p:cNvSpPr txBox="1"/>
                    <p:nvPr/>
                  </p:nvSpPr>
                  <p:spPr>
                    <a:xfrm>
                      <a:off x="5715681" y="1295999"/>
                      <a:ext cx="232636" cy="311624"/>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R</a:t>
                      </a:r>
                      <a:r>
                        <a:rPr lang="de-CH" sz="1200" baseline="-25000" dirty="0">
                          <a:latin typeface="Arial" panose="020B0604020202020204" pitchFamily="34" charset="0"/>
                          <a:cs typeface="Arial" panose="020B0604020202020204" pitchFamily="34" charset="0"/>
                        </a:rPr>
                        <a:t>5</a:t>
                      </a:r>
                      <a:r>
                        <a:rPr lang="de-CH" sz="1200" dirty="0">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endParaRPr lang="de-CH" sz="1200" dirty="0">
                        <a:latin typeface="Arial" panose="020B0604020202020204" pitchFamily="34" charset="0"/>
                        <a:cs typeface="Arial" panose="020B0604020202020204" pitchFamily="34" charset="0"/>
                      </a:endParaRPr>
                    </a:p>
                  </p:txBody>
                </p:sp>
                <p:grpSp>
                  <p:nvGrpSpPr>
                    <p:cNvPr id="252" name="Gruppieren 251"/>
                    <p:cNvGrpSpPr/>
                    <p:nvPr/>
                  </p:nvGrpSpPr>
                  <p:grpSpPr>
                    <a:xfrm>
                      <a:off x="6021989" y="1008000"/>
                      <a:ext cx="160300" cy="286066"/>
                      <a:chOff x="6021989" y="1008000"/>
                      <a:chExt cx="160300" cy="286066"/>
                    </a:xfrm>
                  </p:grpSpPr>
                  <p:sp>
                    <p:nvSpPr>
                      <p:cNvPr id="253" name="Textfeld 252"/>
                      <p:cNvSpPr txBox="1"/>
                      <p:nvPr/>
                    </p:nvSpPr>
                    <p:spPr>
                      <a:xfrm>
                        <a:off x="6021989" y="1017067"/>
                        <a:ext cx="160300" cy="276999"/>
                      </a:xfrm>
                      <a:prstGeom prst="rect">
                        <a:avLst/>
                      </a:prstGeom>
                      <a:noFill/>
                    </p:spPr>
                    <p:txBody>
                      <a:bodyPr wrap="none" lIns="0" rIns="0" rtlCol="0">
                        <a:spAutoFit/>
                      </a:bodyPr>
                      <a:lstStyle/>
                      <a:p>
                        <a:pPr algn="ctr"/>
                        <a:r>
                          <a:rPr lang="de-CH" sz="1200" dirty="0">
                            <a:latin typeface="Arial" panose="020B0604020202020204" pitchFamily="34" charset="0"/>
                            <a:cs typeface="Arial" panose="020B0604020202020204" pitchFamily="34" charset="0"/>
                          </a:rPr>
                          <a:t>S</a:t>
                        </a:r>
                        <a:r>
                          <a:rPr lang="de-CH" sz="1200" baseline="-25000" dirty="0">
                            <a:latin typeface="Arial" panose="020B0604020202020204" pitchFamily="34" charset="0"/>
                            <a:cs typeface="Arial" panose="020B0604020202020204" pitchFamily="34" charset="0"/>
                          </a:rPr>
                          <a:t>5</a:t>
                        </a:r>
                        <a:endParaRPr lang="de-CH" sz="1200" dirty="0">
                          <a:latin typeface="Arial" panose="020B0604020202020204" pitchFamily="34" charset="0"/>
                          <a:cs typeface="Arial" panose="020B0604020202020204" pitchFamily="34" charset="0"/>
                        </a:endParaRPr>
                      </a:p>
                    </p:txBody>
                  </p:sp>
                  <p:sp>
                    <p:nvSpPr>
                      <p:cNvPr id="254" name="Textfeld 253"/>
                      <p:cNvSpPr txBox="1"/>
                      <p:nvPr/>
                    </p:nvSpPr>
                    <p:spPr>
                      <a:xfrm>
                        <a:off x="6027911" y="1008000"/>
                        <a:ext cx="137859" cy="212879"/>
                      </a:xfrm>
                      <a:prstGeom prst="rect">
                        <a:avLst/>
                      </a:prstGeom>
                      <a:noFill/>
                    </p:spPr>
                    <p:txBody>
                      <a:bodyPr wrap="none" lIns="0" tIns="0" rIns="0" rtlCol="0">
                        <a:spAutoFit/>
                      </a:bodyPr>
                      <a:lstStyle/>
                      <a:p>
                        <a:pPr algn="ctr">
                          <a:lnSpc>
                            <a:spcPts val="1300"/>
                          </a:lnSpc>
                        </a:pPr>
                        <a:r>
                          <a:rPr lang="de-DE" sz="1200" dirty="0">
                            <a:latin typeface="Arial" panose="020B0604020202020204" pitchFamily="34" charset="0"/>
                            <a:cs typeface="Arial" panose="020B0604020202020204" pitchFamily="34" charset="0"/>
                            <a:sym typeface="Wingdings 3" panose="05040102010807070707" pitchFamily="18" charset="2"/>
                          </a:rPr>
                          <a:t></a:t>
                        </a:r>
                        <a:endParaRPr lang="de-CH" sz="1200" dirty="0">
                          <a:latin typeface="Arial" panose="020B0604020202020204" pitchFamily="34" charset="0"/>
                          <a:cs typeface="Arial" panose="020B0604020202020204" pitchFamily="34" charset="0"/>
                        </a:endParaRPr>
                      </a:p>
                    </p:txBody>
                  </p:sp>
                </p:grpSp>
              </p:grpSp>
              <p:grpSp>
                <p:nvGrpSpPr>
                  <p:cNvPr id="244" name="Gruppieren 243"/>
                  <p:cNvGrpSpPr/>
                  <p:nvPr/>
                </p:nvGrpSpPr>
                <p:grpSpPr>
                  <a:xfrm>
                    <a:off x="5400000" y="1008000"/>
                    <a:ext cx="864000" cy="864000"/>
                    <a:chOff x="5400000" y="1008000"/>
                    <a:chExt cx="864000" cy="864000"/>
                  </a:xfrm>
                </p:grpSpPr>
                <p:sp>
                  <p:nvSpPr>
                    <p:cNvPr id="245" name="Ellipse 244"/>
                    <p:cNvSpPr/>
                    <p:nvPr/>
                  </p:nvSpPr>
                  <p:spPr>
                    <a:xfrm>
                      <a:off x="5400000" y="1584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6" name="Ellipse 245"/>
                    <p:cNvSpPr/>
                    <p:nvPr/>
                  </p:nvSpPr>
                  <p:spPr>
                    <a:xfrm>
                      <a:off x="5688000" y="1296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7" name="Ellipse 246"/>
                    <p:cNvSpPr/>
                    <p:nvPr/>
                  </p:nvSpPr>
                  <p:spPr>
                    <a:xfrm>
                      <a:off x="5976000" y="1008000"/>
                      <a:ext cx="288000" cy="28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248" name="Gerade Verbindung mit Pfeil 247"/>
                    <p:cNvCxnSpPr>
                      <a:stCxn id="245" idx="7"/>
                      <a:endCxn id="246" idx="3"/>
                    </p:cNvCxnSpPr>
                    <p:nvPr/>
                  </p:nvCxnSpPr>
                  <p:spPr>
                    <a:xfrm flipV="1">
                      <a:off x="5645823" y="1541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9" name="Gerade Verbindung mit Pfeil 248"/>
                    <p:cNvCxnSpPr>
                      <a:stCxn id="246" idx="7"/>
                      <a:endCxn id="247" idx="3"/>
                    </p:cNvCxnSpPr>
                    <p:nvPr/>
                  </p:nvCxnSpPr>
                  <p:spPr>
                    <a:xfrm flipV="1">
                      <a:off x="5933823" y="1253823"/>
                      <a:ext cx="84354" cy="8435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grpSp>
          <p:grpSp>
            <p:nvGrpSpPr>
              <p:cNvPr id="233" name="Gruppieren 232"/>
              <p:cNvGrpSpPr/>
              <p:nvPr/>
            </p:nvGrpSpPr>
            <p:grpSpPr>
              <a:xfrm>
                <a:off x="6984000" y="5976000"/>
                <a:ext cx="3168000" cy="0"/>
                <a:chOff x="6264000" y="5976000"/>
                <a:chExt cx="3168000" cy="0"/>
              </a:xfrm>
            </p:grpSpPr>
            <p:cxnSp>
              <p:nvCxnSpPr>
                <p:cNvPr id="234" name="Gerade Verbindung mit Pfeil 233"/>
                <p:cNvCxnSpPr>
                  <a:stCxn id="296" idx="6"/>
                  <a:endCxn id="283" idx="2"/>
                </p:cNvCxnSpPr>
                <p:nvPr/>
              </p:nvCxnSpPr>
              <p:spPr>
                <a:xfrm>
                  <a:off x="6264000" y="5976000"/>
                  <a:ext cx="576000" cy="0"/>
                </a:xfrm>
                <a:prstGeom prst="straightConnector1">
                  <a:avLst/>
                </a:prstGeom>
                <a:ln w="127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5" name="Gerade Verbindung mit Pfeil 234"/>
                <p:cNvCxnSpPr>
                  <a:stCxn id="283" idx="6"/>
                  <a:endCxn id="271" idx="2"/>
                </p:cNvCxnSpPr>
                <p:nvPr/>
              </p:nvCxnSpPr>
              <p:spPr>
                <a:xfrm>
                  <a:off x="7128000" y="5976000"/>
                  <a:ext cx="576000" cy="0"/>
                </a:xfrm>
                <a:prstGeom prst="straightConnector1">
                  <a:avLst/>
                </a:prstGeom>
                <a:ln w="127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6" name="Gerade Verbindung mit Pfeil 235"/>
                <p:cNvCxnSpPr>
                  <a:stCxn id="271" idx="6"/>
                  <a:endCxn id="259" idx="2"/>
                </p:cNvCxnSpPr>
                <p:nvPr/>
              </p:nvCxnSpPr>
              <p:spPr>
                <a:xfrm>
                  <a:off x="7992000" y="5976000"/>
                  <a:ext cx="576000" cy="0"/>
                </a:xfrm>
                <a:prstGeom prst="straightConnector1">
                  <a:avLst/>
                </a:prstGeom>
                <a:ln w="127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7" name="Gerade Verbindung mit Pfeil 236"/>
                <p:cNvCxnSpPr>
                  <a:stCxn id="259" idx="6"/>
                  <a:endCxn id="247" idx="2"/>
                </p:cNvCxnSpPr>
                <p:nvPr/>
              </p:nvCxnSpPr>
              <p:spPr>
                <a:xfrm>
                  <a:off x="8856000" y="5976000"/>
                  <a:ext cx="576000" cy="0"/>
                </a:xfrm>
                <a:prstGeom prst="straightConnector1">
                  <a:avLst/>
                </a:prstGeom>
                <a:ln w="127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grpSp>
        </p:grpSp>
        <p:grpSp>
          <p:nvGrpSpPr>
            <p:cNvPr id="25" name="Gruppieren 24"/>
            <p:cNvGrpSpPr/>
            <p:nvPr/>
          </p:nvGrpSpPr>
          <p:grpSpPr>
            <a:xfrm>
              <a:off x="72000" y="3948003"/>
              <a:ext cx="193785" cy="1425581"/>
              <a:chOff x="5562000" y="4680000"/>
              <a:chExt cx="218008" cy="1603777"/>
            </a:xfrm>
          </p:grpSpPr>
          <p:sp>
            <p:nvSpPr>
              <p:cNvPr id="29" name="Textfeld 28"/>
              <p:cNvSpPr txBox="1"/>
              <p:nvPr/>
            </p:nvSpPr>
            <p:spPr>
              <a:xfrm>
                <a:off x="5562000" y="4680000"/>
                <a:ext cx="218008" cy="307777"/>
              </a:xfrm>
              <a:prstGeom prst="rect">
                <a:avLst/>
              </a:prstGeom>
              <a:noFill/>
            </p:spPr>
            <p:txBody>
              <a:bodyPr wrap="none" lIns="0" rIns="0" rtlCol="0">
                <a:spAutoFit/>
              </a:bodyPr>
              <a:lstStyle/>
              <a:p>
                <a:r>
                  <a:rPr lang="de-CH" sz="1400" dirty="0">
                    <a:latin typeface="Arial" panose="020B0604020202020204" pitchFamily="34" charset="0"/>
                    <a:cs typeface="Arial" panose="020B0604020202020204" pitchFamily="34" charset="0"/>
                  </a:rPr>
                  <a:t>(d)</a:t>
                </a:r>
              </a:p>
            </p:txBody>
          </p:sp>
          <p:sp>
            <p:nvSpPr>
              <p:cNvPr id="30" name="Textfeld 29"/>
              <p:cNvSpPr txBox="1"/>
              <p:nvPr/>
            </p:nvSpPr>
            <p:spPr>
              <a:xfrm>
                <a:off x="5562000" y="5976000"/>
                <a:ext cx="218008" cy="307777"/>
              </a:xfrm>
              <a:prstGeom prst="rect">
                <a:avLst/>
              </a:prstGeom>
              <a:noFill/>
            </p:spPr>
            <p:txBody>
              <a:bodyPr wrap="none" lIns="0" rIns="0" rtlCol="0">
                <a:spAutoFit/>
              </a:bodyPr>
              <a:lstStyle/>
              <a:p>
                <a:r>
                  <a:rPr lang="de-CH" sz="1400" dirty="0">
                    <a:latin typeface="Arial" panose="020B0604020202020204" pitchFamily="34" charset="0"/>
                    <a:cs typeface="Arial" panose="020B0604020202020204" pitchFamily="34" charset="0"/>
                  </a:rPr>
                  <a:t>(e)</a:t>
                </a:r>
              </a:p>
            </p:txBody>
          </p:sp>
        </p:grpSp>
        <p:sp>
          <p:nvSpPr>
            <p:cNvPr id="19" name="Rechteck 18"/>
            <p:cNvSpPr/>
            <p:nvPr/>
          </p:nvSpPr>
          <p:spPr>
            <a:xfrm>
              <a:off x="0" y="3492000"/>
              <a:ext cx="4320000" cy="23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2" name="Gerader Verbinder 11"/>
            <p:cNvCxnSpPr/>
            <p:nvPr/>
          </p:nvCxnSpPr>
          <p:spPr>
            <a:xfrm>
              <a:off x="0" y="3492000"/>
              <a:ext cx="4320000" cy="0"/>
            </a:xfrm>
            <a:prstGeom prst="line">
              <a:avLst/>
            </a:prstGeom>
            <a:ln w="6350" cap="rnd">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a:xfrm>
              <a:off x="0" y="4644000"/>
              <a:ext cx="4320000" cy="0"/>
            </a:xfrm>
            <a:prstGeom prst="line">
              <a:avLst/>
            </a:prstGeom>
            <a:ln w="6350" cap="rnd">
              <a:solidFill>
                <a:schemeClr val="tx1"/>
              </a:solidFill>
              <a:prstDash val="dash"/>
            </a:ln>
          </p:spPr>
          <p:style>
            <a:lnRef idx="1">
              <a:schemeClr val="accent1"/>
            </a:lnRef>
            <a:fillRef idx="0">
              <a:schemeClr val="accent1"/>
            </a:fillRef>
            <a:effectRef idx="0">
              <a:schemeClr val="accent1"/>
            </a:effectRef>
            <a:fontRef idx="minor">
              <a:schemeClr val="tx1"/>
            </a:fontRef>
          </p:style>
        </p:cxnSp>
      </p:grpSp>
      <p:pic>
        <p:nvPicPr>
          <p:cNvPr id="162" name="Grafik 16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738153" y="360000"/>
            <a:ext cx="1116000" cy="1584000"/>
          </a:xfrm>
          <a:prstGeom prst="rect">
            <a:avLst/>
          </a:prstGeom>
        </p:spPr>
      </p:pic>
      <p:grpSp>
        <p:nvGrpSpPr>
          <p:cNvPr id="163" name="Gruppieren 162"/>
          <p:cNvGrpSpPr/>
          <p:nvPr/>
        </p:nvGrpSpPr>
        <p:grpSpPr>
          <a:xfrm rot="16200000">
            <a:off x="-2373750" y="2373750"/>
            <a:ext cx="5143500" cy="396000"/>
            <a:chOff x="720000" y="3600000"/>
            <a:chExt cx="4716000" cy="396000"/>
          </a:xfrm>
        </p:grpSpPr>
        <p:sp>
          <p:nvSpPr>
            <p:cNvPr id="164" name="Rechteck 163"/>
            <p:cNvSpPr/>
            <p:nvPr/>
          </p:nvSpPr>
          <p:spPr>
            <a:xfrm>
              <a:off x="720000" y="3600000"/>
              <a:ext cx="4716000" cy="3960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5" name="Rechteck 164"/>
            <p:cNvSpPr/>
            <p:nvPr/>
          </p:nvSpPr>
          <p:spPr>
            <a:xfrm>
              <a:off x="1584000" y="3600000"/>
              <a:ext cx="3852000" cy="369332"/>
            </a:xfrm>
            <a:prstGeom prst="rect">
              <a:avLst/>
            </a:prstGeom>
          </p:spPr>
          <p:txBody>
            <a:bodyPr wrap="square" lIns="72000" tIns="0" rIns="36000" bIns="0" anchor="ctr" anchorCtr="0">
              <a:spAutoFit/>
            </a:bodyPr>
            <a:lstStyle/>
            <a:p>
              <a:r>
                <a:rPr lang="de-CH" sz="600" dirty="0">
                  <a:solidFill>
                    <a:srgbClr val="404041"/>
                  </a:solidFill>
                  <a:latin typeface="Arial" panose="020B0604020202020204" pitchFamily="34" charset="0"/>
                  <a:cs typeface="Arial" panose="020B0604020202020204" pitchFamily="34" charset="0"/>
                </a:rPr>
                <a:t>Diese </a:t>
              </a:r>
              <a:r>
                <a:rPr lang="de-DE" sz="600" dirty="0">
                  <a:solidFill>
                    <a:srgbClr val="404041"/>
                  </a:solidFill>
                  <a:latin typeface="Arial" panose="020B0604020202020204" pitchFamily="34" charset="0"/>
                  <a:cs typeface="Arial" panose="020B0604020202020204" pitchFamily="34" charset="0"/>
                </a:rPr>
                <a:t>Abbildung darf nur unter der Bedingung für beliebige Zwecke genutzt (geteilt, bearbeitet, vervielfältigt, verbreitet, öffentlich zugänglich gemacht) werden, dass auf etwaige Veränderungen hingewiesen wird, dass eine Verbreitung unter denselben Lizenzbedingungen erfolgt und dass in folgender Weise Urheber- und Rechteangaben gemacht werden: </a:t>
              </a:r>
              <a:br>
                <a:rPr lang="de-DE" sz="600" dirty="0">
                  <a:solidFill>
                    <a:srgbClr val="404041"/>
                  </a:solidFill>
                  <a:latin typeface="Arial" panose="020B0604020202020204" pitchFamily="34" charset="0"/>
                  <a:cs typeface="Arial" panose="020B0604020202020204" pitchFamily="34" charset="0"/>
                </a:rPr>
              </a:br>
              <a:r>
                <a:rPr lang="de-DE" sz="600" b="1" dirty="0">
                  <a:solidFill>
                    <a:srgbClr val="404041"/>
                  </a:solidFill>
                  <a:latin typeface="Arial" panose="020B0604020202020204" pitchFamily="34" charset="0"/>
                  <a:cs typeface="Arial" panose="020B0604020202020204" pitchFamily="34" charset="0"/>
                </a:rPr>
                <a:t>Bild: Hossner &amp; </a:t>
              </a:r>
              <a:r>
                <a:rPr lang="de-DE" sz="600" b="1" dirty="0" err="1">
                  <a:solidFill>
                    <a:srgbClr val="404041"/>
                  </a:solidFill>
                  <a:latin typeface="Arial" panose="020B0604020202020204" pitchFamily="34" charset="0"/>
                  <a:cs typeface="Arial" panose="020B0604020202020204" pitchFamily="34" charset="0"/>
                </a:rPr>
                <a:t>Künzell</a:t>
              </a:r>
              <a:r>
                <a:rPr lang="de-DE" sz="600" b="1" dirty="0">
                  <a:solidFill>
                    <a:srgbClr val="404041"/>
                  </a:solidFill>
                  <a:latin typeface="Arial" panose="020B0604020202020204" pitchFamily="34" charset="0"/>
                  <a:cs typeface="Arial" panose="020B0604020202020204" pitchFamily="34" charset="0"/>
                </a:rPr>
                <a:t>, lizenziert unter CC BY-SA, Einführung in die Bewegungswissenschaft</a:t>
              </a:r>
              <a:endParaRPr lang="de-CH" sz="600" b="1" dirty="0">
                <a:solidFill>
                  <a:srgbClr val="404041"/>
                </a:solidFill>
                <a:latin typeface="Arial" panose="020B0604020202020204" pitchFamily="34" charset="0"/>
                <a:cs typeface="Arial" panose="020B0604020202020204" pitchFamily="34" charset="0"/>
              </a:endParaRPr>
            </a:p>
          </p:txBody>
        </p:sp>
        <p:pic>
          <p:nvPicPr>
            <p:cNvPr id="166" name="Grafik 16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09514" y="3609529"/>
              <a:ext cx="767808" cy="358776"/>
            </a:xfrm>
            <a:prstGeom prst="rect">
              <a:avLst/>
            </a:prstGeom>
          </p:spPr>
        </p:pic>
      </p:grpSp>
    </p:spTree>
    <p:extLst>
      <p:ext uri="{BB962C8B-B14F-4D97-AF65-F5344CB8AC3E}">
        <p14:creationId xmlns:p14="http://schemas.microsoft.com/office/powerpoint/2010/main" val="201214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5220000" y="360000"/>
            <a:ext cx="2401424" cy="1559846"/>
          </a:xfrm>
          <a:prstGeom prst="rect">
            <a:avLst/>
          </a:prstGeom>
          <a:noFill/>
        </p:spPr>
        <p:txBody>
          <a:bodyPr wrap="square" lIns="0" tIns="0" rIns="0" bIns="36000" rtlCol="0">
            <a:spAutoFit/>
          </a:bodyPr>
          <a:lstStyle/>
          <a:p>
            <a:pPr>
              <a:lnSpc>
                <a:spcPct val="110000"/>
              </a:lnSpc>
            </a:pPr>
            <a:r>
              <a:rPr lang="de-DE" sz="1000" dirty="0">
                <a:solidFill>
                  <a:srgbClr val="005C9F"/>
                </a:solidFill>
                <a:latin typeface="Arial" panose="020B0604020202020204" pitchFamily="34" charset="0"/>
                <a:cs typeface="Arial" panose="020B0604020202020204" pitchFamily="34" charset="0"/>
              </a:rPr>
              <a:t>Hossner, E.-J. &amp; </a:t>
            </a:r>
            <a:r>
              <a:rPr lang="de-DE" sz="1000" dirty="0" err="1">
                <a:solidFill>
                  <a:srgbClr val="005C9F"/>
                </a:solidFill>
                <a:latin typeface="Arial" panose="020B0604020202020204" pitchFamily="34" charset="0"/>
                <a:cs typeface="Arial" panose="020B0604020202020204" pitchFamily="34" charset="0"/>
              </a:rPr>
              <a:t>Künzell</a:t>
            </a:r>
            <a:r>
              <a:rPr lang="de-DE" sz="1000" dirty="0">
                <a:solidFill>
                  <a:srgbClr val="005C9F"/>
                </a:solidFill>
                <a:latin typeface="Arial" panose="020B0604020202020204" pitchFamily="34" charset="0"/>
                <a:cs typeface="Arial" panose="020B0604020202020204" pitchFamily="34" charset="0"/>
              </a:rPr>
              <a:t>, S. (2022).</a:t>
            </a:r>
          </a:p>
          <a:p>
            <a:pPr>
              <a:lnSpc>
                <a:spcPct val="110000"/>
              </a:lnSpc>
            </a:pPr>
            <a:r>
              <a:rPr lang="de-DE" sz="1000" i="1" dirty="0">
                <a:solidFill>
                  <a:srgbClr val="005C9F"/>
                </a:solidFill>
                <a:latin typeface="Arial" panose="020B0604020202020204" pitchFamily="34" charset="0"/>
                <a:cs typeface="Arial" panose="020B0604020202020204" pitchFamily="34" charset="0"/>
              </a:rPr>
              <a:t>Einführung in die Bewegungswissenschaft</a:t>
            </a:r>
            <a:r>
              <a:rPr lang="de-DE" sz="1000" dirty="0">
                <a:solidFill>
                  <a:srgbClr val="005C9F"/>
                </a:solidFill>
                <a:latin typeface="Arial" panose="020B0604020202020204" pitchFamily="34" charset="0"/>
                <a:cs typeface="Arial" panose="020B0604020202020204" pitchFamily="34" charset="0"/>
              </a:rPr>
              <a:t>.</a:t>
            </a:r>
          </a:p>
          <a:p>
            <a:pPr>
              <a:lnSpc>
                <a:spcPct val="110000"/>
              </a:lnSpc>
            </a:pPr>
            <a:r>
              <a:rPr lang="de-DE" sz="1000" dirty="0" err="1">
                <a:solidFill>
                  <a:srgbClr val="005C9F"/>
                </a:solidFill>
                <a:latin typeface="Arial" panose="020B0604020202020204" pitchFamily="34" charset="0"/>
                <a:cs typeface="Arial" panose="020B0604020202020204" pitchFamily="34" charset="0"/>
              </a:rPr>
              <a:t>Limpert</a:t>
            </a:r>
            <a:r>
              <a:rPr lang="de-DE" sz="1000" dirty="0">
                <a:solidFill>
                  <a:srgbClr val="005C9F"/>
                </a:solidFill>
                <a:latin typeface="Arial" panose="020B0604020202020204" pitchFamily="34" charset="0"/>
                <a:cs typeface="Arial" panose="020B0604020202020204" pitchFamily="34" charset="0"/>
              </a:rPr>
              <a:t>.</a:t>
            </a:r>
          </a:p>
          <a:p>
            <a:pPr>
              <a:lnSpc>
                <a:spcPct val="110000"/>
              </a:lnSpc>
            </a:pPr>
            <a:endParaRPr lang="de-DE" sz="1000" dirty="0">
              <a:solidFill>
                <a:srgbClr val="005C9F"/>
              </a:solidFill>
              <a:latin typeface="Arial" panose="020B0604020202020204" pitchFamily="34" charset="0"/>
              <a:cs typeface="Arial" panose="020B0604020202020204" pitchFamily="34" charset="0"/>
            </a:endParaRPr>
          </a:p>
          <a:p>
            <a:pPr>
              <a:lnSpc>
                <a:spcPct val="110000"/>
              </a:lnSpc>
            </a:pPr>
            <a:r>
              <a:rPr lang="de-DE" sz="1000" dirty="0">
                <a:solidFill>
                  <a:srgbClr val="005C9F"/>
                </a:solidFill>
                <a:latin typeface="Arial" panose="020B0604020202020204" pitchFamily="34" charset="0"/>
                <a:cs typeface="Arial" panose="020B0604020202020204" pitchFamily="34" charset="0"/>
              </a:rPr>
              <a:t>Kapitel 10:</a:t>
            </a:r>
          </a:p>
          <a:p>
            <a:pPr>
              <a:lnSpc>
                <a:spcPct val="110000"/>
              </a:lnSpc>
            </a:pPr>
            <a:r>
              <a:rPr lang="de-DE" sz="1000" dirty="0">
                <a:solidFill>
                  <a:srgbClr val="005C9F"/>
                </a:solidFill>
                <a:latin typeface="Arial" panose="020B0604020202020204" pitchFamily="34" charset="0"/>
                <a:cs typeface="Arial" panose="020B0604020202020204" pitchFamily="34" charset="0"/>
              </a:rPr>
              <a:t>Neulernen</a:t>
            </a:r>
          </a:p>
          <a:p>
            <a:pPr>
              <a:lnSpc>
                <a:spcPct val="110000"/>
              </a:lnSpc>
            </a:pPr>
            <a:r>
              <a:rPr lang="de-DE" sz="1000" dirty="0">
                <a:solidFill>
                  <a:srgbClr val="005C9F"/>
                </a:solidFill>
                <a:latin typeface="Arial" panose="020B0604020202020204" pitchFamily="34" charset="0"/>
                <a:cs typeface="Arial" panose="020B0604020202020204" pitchFamily="34" charset="0"/>
              </a:rPr>
              <a:t>Teil 10.2:</a:t>
            </a:r>
          </a:p>
          <a:p>
            <a:pPr>
              <a:lnSpc>
                <a:spcPct val="110000"/>
              </a:lnSpc>
            </a:pPr>
            <a:r>
              <a:rPr lang="de-DE" sz="1000" dirty="0">
                <a:solidFill>
                  <a:srgbClr val="005C9F"/>
                </a:solidFill>
                <a:latin typeface="Arial" panose="020B0604020202020204" pitchFamily="34" charset="0"/>
                <a:cs typeface="Arial" panose="020B0604020202020204" pitchFamily="34" charset="0"/>
              </a:rPr>
              <a:t>Sequenzlernen und hierarchische Kontrolle</a:t>
            </a:r>
          </a:p>
        </p:txBody>
      </p:sp>
      <p:sp>
        <p:nvSpPr>
          <p:cNvPr id="15" name="Textfeld 14"/>
          <p:cNvSpPr txBox="1"/>
          <p:nvPr/>
        </p:nvSpPr>
        <p:spPr>
          <a:xfrm>
            <a:off x="5220000" y="2160000"/>
            <a:ext cx="3600000" cy="713460"/>
          </a:xfrm>
          <a:prstGeom prst="rect">
            <a:avLst/>
          </a:prstGeom>
          <a:noFill/>
        </p:spPr>
        <p:txBody>
          <a:bodyPr wrap="square" lIns="0" tIns="0" rIns="0" bIns="36000" rtlCol="0">
            <a:spAutoFit/>
          </a:bodyPr>
          <a:lstStyle/>
          <a:p>
            <a:pPr>
              <a:lnSpc>
                <a:spcPct val="110000"/>
              </a:lnSpc>
            </a:pPr>
            <a:r>
              <a:rPr lang="de-DE" sz="1000" b="1" dirty="0">
                <a:latin typeface="Arial" panose="020B0604020202020204" pitchFamily="34" charset="0"/>
                <a:cs typeface="Arial" panose="020B0604020202020204" pitchFamily="34" charset="0"/>
              </a:rPr>
              <a:t>Kasten 10.1: Bewegungssequenzen werden nicht durch die Abfolge der Bewegungen, sondern durch die Abfolge der Orte repräsentiert, an denen Bewegungsantworten gefordert werden (</a:t>
            </a:r>
            <a:r>
              <a:rPr lang="de-DE" sz="1000" b="1" dirty="0" err="1">
                <a:latin typeface="Arial" panose="020B0604020202020204" pitchFamily="34" charset="0"/>
                <a:cs typeface="Arial" panose="020B0604020202020204" pitchFamily="34" charset="0"/>
              </a:rPr>
              <a:t>Willingham</a:t>
            </a:r>
            <a:r>
              <a:rPr lang="de-DE" sz="1000" b="1" dirty="0">
                <a:latin typeface="Arial" panose="020B0604020202020204" pitchFamily="34" charset="0"/>
                <a:cs typeface="Arial" panose="020B0604020202020204" pitchFamily="34" charset="0"/>
              </a:rPr>
              <a:t> et al., 2000). </a:t>
            </a:r>
            <a:r>
              <a:rPr lang="de-DE" sz="1000" dirty="0">
                <a:latin typeface="Arial" panose="020B0604020202020204" pitchFamily="34" charset="0"/>
                <a:cs typeface="Arial" panose="020B0604020202020204" pitchFamily="34" charset="0"/>
              </a:rPr>
              <a:t>(S. 281)</a:t>
            </a:r>
          </a:p>
        </p:txBody>
      </p:sp>
      <p:sp>
        <p:nvSpPr>
          <p:cNvPr id="16" name="Textfeld 15"/>
          <p:cNvSpPr txBox="1"/>
          <p:nvPr/>
        </p:nvSpPr>
        <p:spPr>
          <a:xfrm>
            <a:off x="5220000" y="3006000"/>
            <a:ext cx="3600000" cy="713460"/>
          </a:xfrm>
          <a:prstGeom prst="rect">
            <a:avLst/>
          </a:prstGeom>
          <a:noFill/>
        </p:spPr>
        <p:txBody>
          <a:bodyPr wrap="square" lIns="0" tIns="0" rIns="0" bIns="36000" rtlCol="0">
            <a:spAutoFit/>
          </a:bodyPr>
          <a:lstStyle/>
          <a:p>
            <a:pPr>
              <a:lnSpc>
                <a:spcPct val="110000"/>
              </a:lnSpc>
            </a:pPr>
            <a:r>
              <a:rPr lang="de-CH" sz="800" dirty="0">
                <a:latin typeface="Arial" panose="020B0604020202020204" pitchFamily="34" charset="0"/>
                <a:cs typeface="Arial" panose="020B0604020202020204" pitchFamily="34" charset="0"/>
              </a:rPr>
              <a:t>Bildnachweis:</a:t>
            </a:r>
          </a:p>
          <a:p>
            <a:pPr>
              <a:lnSpc>
                <a:spcPct val="110000"/>
              </a:lnSpc>
            </a:pPr>
            <a:r>
              <a:rPr lang="sv-SE" sz="800" dirty="0">
                <a:latin typeface="Arial" panose="020B0604020202020204" pitchFamily="34" charset="0"/>
                <a:cs typeface="Arial" panose="020B0604020202020204" pitchFamily="34" charset="0"/>
              </a:rPr>
              <a:t>Kasten 10.1 / Monitor: fantareis (pixabay.com/</a:t>
            </a:r>
          </a:p>
          <a:p>
            <a:pPr>
              <a:lnSpc>
                <a:spcPct val="110000"/>
              </a:lnSpc>
            </a:pPr>
            <a:r>
              <a:rPr lang="sv-SE" sz="800" dirty="0">
                <a:latin typeface="Arial" panose="020B0604020202020204" pitchFamily="34" charset="0"/>
                <a:cs typeface="Arial" panose="020B0604020202020204" pitchFamily="34" charset="0"/>
              </a:rPr>
              <a:t>en/screen-monitor-tv-internet-1065137/, CC0)</a:t>
            </a:r>
          </a:p>
          <a:p>
            <a:pPr>
              <a:lnSpc>
                <a:spcPct val="110000"/>
              </a:lnSpc>
            </a:pPr>
            <a:r>
              <a:rPr lang="sv-SE" sz="800" dirty="0">
                <a:latin typeface="Arial" panose="020B0604020202020204" pitchFamily="34" charset="0"/>
                <a:cs typeface="Arial" panose="020B0604020202020204" pitchFamily="34" charset="0"/>
              </a:rPr>
              <a:t>Kasten 10.1 / Hände: j4p4n (publicdomainvectors.org/</a:t>
            </a:r>
          </a:p>
          <a:p>
            <a:pPr>
              <a:lnSpc>
                <a:spcPct val="110000"/>
              </a:lnSpc>
            </a:pPr>
            <a:r>
              <a:rPr lang="sv-SE" sz="800" dirty="0">
                <a:latin typeface="Arial" panose="020B0604020202020204" pitchFamily="34" charset="0"/>
                <a:cs typeface="Arial" panose="020B0604020202020204" pitchFamily="34" charset="0"/>
              </a:rPr>
              <a:t>en/free-clipart/Vector-clip-art-of-pointy-finger/26259.html, CC0)</a:t>
            </a:r>
          </a:p>
        </p:txBody>
      </p:sp>
      <p:grpSp>
        <p:nvGrpSpPr>
          <p:cNvPr id="6" name="Gruppieren 5"/>
          <p:cNvGrpSpPr/>
          <p:nvPr/>
        </p:nvGrpSpPr>
        <p:grpSpPr>
          <a:xfrm>
            <a:off x="540000" y="360000"/>
            <a:ext cx="4032000" cy="1800000"/>
            <a:chOff x="0" y="0"/>
            <a:chExt cx="4032000" cy="1800000"/>
          </a:xfrm>
        </p:grpSpPr>
        <p:sp>
          <p:nvSpPr>
            <p:cNvPr id="7" name="Rechteck 6"/>
            <p:cNvSpPr/>
            <p:nvPr/>
          </p:nvSpPr>
          <p:spPr>
            <a:xfrm>
              <a:off x="0" y="0"/>
              <a:ext cx="4032000" cy="18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Rechteck 7"/>
            <p:cNvSpPr/>
            <p:nvPr/>
          </p:nvSpPr>
          <p:spPr>
            <a:xfrm>
              <a:off x="0" y="0"/>
              <a:ext cx="2232000" cy="18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Rechteck 8"/>
            <p:cNvSpPr/>
            <p:nvPr/>
          </p:nvSpPr>
          <p:spPr>
            <a:xfrm>
              <a:off x="1044000" y="396000"/>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0" name="Grafik 9"/>
            <p:cNvPicPr>
              <a:picLocks/>
            </p:cNvPicPr>
            <p:nvPr/>
          </p:nvPicPr>
          <p:blipFill>
            <a:blip r:embed="rId2" cstate="print">
              <a:extLst>
                <a:ext uri="{28A0092B-C50C-407E-A947-70E740481C1C}">
                  <a14:useLocalDpi xmlns:a14="http://schemas.microsoft.com/office/drawing/2010/main"/>
                </a:ext>
              </a:extLst>
            </a:blip>
            <a:stretch>
              <a:fillRect/>
            </a:stretch>
          </p:blipFill>
          <p:spPr>
            <a:xfrm>
              <a:off x="1152000" y="0"/>
              <a:ext cx="1160354" cy="830769"/>
            </a:xfrm>
            <a:prstGeom prst="rect">
              <a:avLst/>
            </a:prstGeom>
          </p:spPr>
        </p:pic>
        <p:grpSp>
          <p:nvGrpSpPr>
            <p:cNvPr id="11" name="Gruppieren 10"/>
            <p:cNvGrpSpPr/>
            <p:nvPr/>
          </p:nvGrpSpPr>
          <p:grpSpPr>
            <a:xfrm>
              <a:off x="1402004" y="484615"/>
              <a:ext cx="648000" cy="1527"/>
              <a:chOff x="3060000" y="1944000"/>
              <a:chExt cx="648000" cy="1588"/>
            </a:xfrm>
          </p:grpSpPr>
          <p:cxnSp>
            <p:nvCxnSpPr>
              <p:cNvPr id="36" name="Gerader Verbinder 35"/>
              <p:cNvCxnSpPr/>
              <p:nvPr/>
            </p:nvCxnSpPr>
            <p:spPr>
              <a:xfrm>
                <a:off x="3060000" y="1944000"/>
                <a:ext cx="108000" cy="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a:xfrm>
                <a:off x="3240000" y="1945587"/>
                <a:ext cx="108000" cy="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a:xfrm>
                <a:off x="3420000" y="1945587"/>
                <a:ext cx="108000" cy="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a:off x="3600000" y="1945588"/>
                <a:ext cx="108000" cy="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feld 11"/>
            <p:cNvSpPr txBox="1"/>
            <p:nvPr/>
          </p:nvSpPr>
          <p:spPr>
            <a:xfrm>
              <a:off x="1299932" y="193727"/>
              <a:ext cx="311304" cy="355127"/>
            </a:xfrm>
            <a:prstGeom prst="rect">
              <a:avLst/>
            </a:prstGeom>
            <a:noFill/>
          </p:spPr>
          <p:txBody>
            <a:bodyPr wrap="none" rtlCol="0">
              <a:spAutoFit/>
            </a:bodyPr>
            <a:lstStyle/>
            <a:p>
              <a:r>
                <a:rPr lang="de-CH" b="1" dirty="0">
                  <a:solidFill>
                    <a:schemeClr val="bg1"/>
                  </a:solidFill>
                  <a:sym typeface="Symbol" panose="05050102010706020507" pitchFamily="18" charset="2"/>
                </a:rPr>
                <a:t></a:t>
              </a:r>
              <a:endParaRPr lang="de-CH" b="1" dirty="0">
                <a:solidFill>
                  <a:schemeClr val="bg1"/>
                </a:solidFill>
              </a:endParaRPr>
            </a:p>
          </p:txBody>
        </p:sp>
        <p:pic>
          <p:nvPicPr>
            <p:cNvPr id="17" name="Grafik 16"/>
            <p:cNvPicPr>
              <a:picLocks/>
            </p:cNvPicPr>
            <p:nvPr/>
          </p:nvPicPr>
          <p:blipFill>
            <a:blip r:embed="rId3" cstate="print">
              <a:extLst>
                <a:ext uri="{28A0092B-C50C-407E-A947-70E740481C1C}">
                  <a14:useLocalDpi xmlns:a14="http://schemas.microsoft.com/office/drawing/2010/main"/>
                </a:ext>
              </a:extLst>
            </a:blip>
            <a:stretch>
              <a:fillRect/>
            </a:stretch>
          </p:blipFill>
          <p:spPr>
            <a:xfrm>
              <a:off x="1231200" y="828000"/>
              <a:ext cx="972000" cy="684367"/>
            </a:xfrm>
            <a:prstGeom prst="rect">
              <a:avLst/>
            </a:prstGeom>
          </p:spPr>
        </p:pic>
        <p:cxnSp>
          <p:nvCxnSpPr>
            <p:cNvPr id="18" name="Gerader Verbinder 17"/>
            <p:cNvCxnSpPr/>
            <p:nvPr/>
          </p:nvCxnSpPr>
          <p:spPr>
            <a:xfrm flipH="1">
              <a:off x="1417638" y="540000"/>
              <a:ext cx="36000" cy="288000"/>
            </a:xfrm>
            <a:prstGeom prst="line">
              <a:avLst/>
            </a:prstGeom>
            <a:ln w="12700" cap="rnd">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pic>
          <p:nvPicPr>
            <p:cNvPr id="19" name="Grafik 18"/>
            <p:cNvPicPr>
              <a:picLocks/>
            </p:cNvPicPr>
            <p:nvPr/>
          </p:nvPicPr>
          <p:blipFill>
            <a:blip r:embed="rId4" cstate="print">
              <a:extLst>
                <a:ext uri="{28A0092B-C50C-407E-A947-70E740481C1C}">
                  <a14:useLocalDpi xmlns:a14="http://schemas.microsoft.com/office/drawing/2010/main"/>
                </a:ext>
              </a:extLst>
            </a:blip>
            <a:stretch>
              <a:fillRect/>
            </a:stretch>
          </p:blipFill>
          <p:spPr>
            <a:xfrm>
              <a:off x="162000" y="828000"/>
              <a:ext cx="792000" cy="684000"/>
            </a:xfrm>
            <a:prstGeom prst="rect">
              <a:avLst/>
            </a:prstGeom>
          </p:spPr>
        </p:pic>
        <p:grpSp>
          <p:nvGrpSpPr>
            <p:cNvPr id="20" name="Gruppieren 19"/>
            <p:cNvGrpSpPr/>
            <p:nvPr/>
          </p:nvGrpSpPr>
          <p:grpSpPr>
            <a:xfrm>
              <a:off x="0" y="0"/>
              <a:ext cx="1160354" cy="830769"/>
              <a:chOff x="2980468" y="1548000"/>
              <a:chExt cx="1160354" cy="864000"/>
            </a:xfrm>
          </p:grpSpPr>
          <p:pic>
            <p:nvPicPr>
              <p:cNvPr id="29" name="Grafik 28"/>
              <p:cNvPicPr>
                <a:picLocks/>
              </p:cNvPicPr>
              <p:nvPr/>
            </p:nvPicPr>
            <p:blipFill>
              <a:blip r:embed="rId2" cstate="print">
                <a:extLst>
                  <a:ext uri="{28A0092B-C50C-407E-A947-70E740481C1C}">
                    <a14:useLocalDpi xmlns:a14="http://schemas.microsoft.com/office/drawing/2010/main"/>
                  </a:ext>
                </a:extLst>
              </a:blip>
              <a:stretch>
                <a:fillRect/>
              </a:stretch>
            </p:blipFill>
            <p:spPr>
              <a:xfrm>
                <a:off x="2980468" y="1548000"/>
                <a:ext cx="1160354" cy="864000"/>
              </a:xfrm>
              <a:prstGeom prst="rect">
                <a:avLst/>
              </a:prstGeom>
            </p:spPr>
          </p:pic>
          <p:grpSp>
            <p:nvGrpSpPr>
              <p:cNvPr id="30" name="Gruppieren 29"/>
              <p:cNvGrpSpPr/>
              <p:nvPr/>
            </p:nvGrpSpPr>
            <p:grpSpPr>
              <a:xfrm>
                <a:off x="3230472" y="2052000"/>
                <a:ext cx="648000" cy="1588"/>
                <a:chOff x="3060000" y="1944000"/>
                <a:chExt cx="648000" cy="1588"/>
              </a:xfrm>
            </p:grpSpPr>
            <p:cxnSp>
              <p:nvCxnSpPr>
                <p:cNvPr id="32" name="Gerader Verbinder 31"/>
                <p:cNvCxnSpPr/>
                <p:nvPr/>
              </p:nvCxnSpPr>
              <p:spPr>
                <a:xfrm>
                  <a:off x="3060000" y="1944000"/>
                  <a:ext cx="108000" cy="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Gerader Verbinder 32"/>
                <p:cNvCxnSpPr/>
                <p:nvPr/>
              </p:nvCxnSpPr>
              <p:spPr>
                <a:xfrm>
                  <a:off x="3240000" y="1945587"/>
                  <a:ext cx="108000" cy="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a:off x="3420000" y="1945587"/>
                  <a:ext cx="108000" cy="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p:nvCxnSpPr>
              <p:spPr>
                <a:xfrm>
                  <a:off x="3600000" y="1945588"/>
                  <a:ext cx="108000" cy="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Textfeld 30"/>
              <p:cNvSpPr txBox="1"/>
              <p:nvPr/>
            </p:nvSpPr>
            <p:spPr>
              <a:xfrm>
                <a:off x="3128400" y="1749476"/>
                <a:ext cx="311304" cy="369332"/>
              </a:xfrm>
              <a:prstGeom prst="rect">
                <a:avLst/>
              </a:prstGeom>
              <a:noFill/>
            </p:spPr>
            <p:txBody>
              <a:bodyPr wrap="none" rtlCol="0">
                <a:spAutoFit/>
              </a:bodyPr>
              <a:lstStyle/>
              <a:p>
                <a:r>
                  <a:rPr lang="de-CH" b="1" dirty="0">
                    <a:solidFill>
                      <a:schemeClr val="bg1"/>
                    </a:solidFill>
                    <a:sym typeface="Symbol" panose="05050102010706020507" pitchFamily="18" charset="2"/>
                  </a:rPr>
                  <a:t></a:t>
                </a:r>
                <a:endParaRPr lang="de-CH" b="1" dirty="0">
                  <a:solidFill>
                    <a:schemeClr val="bg1"/>
                  </a:solidFill>
                </a:endParaRPr>
              </a:p>
            </p:txBody>
          </p:sp>
        </p:grpSp>
        <p:cxnSp>
          <p:nvCxnSpPr>
            <p:cNvPr id="21" name="Gerader Verbinder 20"/>
            <p:cNvCxnSpPr/>
            <p:nvPr/>
          </p:nvCxnSpPr>
          <p:spPr>
            <a:xfrm flipH="1">
              <a:off x="257175" y="539999"/>
              <a:ext cx="36000" cy="288000"/>
            </a:xfrm>
            <a:prstGeom prst="line">
              <a:avLst/>
            </a:prstGeom>
            <a:ln w="12700" cap="rnd">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0" y="1472400"/>
              <a:ext cx="1159200" cy="215444"/>
            </a:xfrm>
            <a:prstGeom prst="rect">
              <a:avLst/>
            </a:prstGeom>
            <a:noFill/>
          </p:spPr>
          <p:txBody>
            <a:bodyPr wrap="none" rtlCol="0">
              <a:spAutoFit/>
            </a:bodyPr>
            <a:lstStyle/>
            <a:p>
              <a:pPr algn="ctr"/>
              <a:r>
                <a:rPr lang="de-CH" sz="800" dirty="0">
                  <a:latin typeface="Arial" panose="020B0604020202020204" pitchFamily="34" charset="0"/>
                  <a:cs typeface="Arial" panose="020B0604020202020204" pitchFamily="34" charset="0"/>
                </a:rPr>
                <a:t>Training</a:t>
              </a:r>
            </a:p>
          </p:txBody>
        </p:sp>
        <p:sp>
          <p:nvSpPr>
            <p:cNvPr id="23" name="Textfeld 22"/>
            <p:cNvSpPr txBox="1"/>
            <p:nvPr/>
          </p:nvSpPr>
          <p:spPr>
            <a:xfrm>
              <a:off x="1539079" y="1472400"/>
              <a:ext cx="385042" cy="215444"/>
            </a:xfrm>
            <a:prstGeom prst="rect">
              <a:avLst/>
            </a:prstGeom>
            <a:noFill/>
          </p:spPr>
          <p:txBody>
            <a:bodyPr wrap="none" rtlCol="0">
              <a:spAutoFit/>
            </a:bodyPr>
            <a:lstStyle/>
            <a:p>
              <a:pPr algn="ctr"/>
              <a:r>
                <a:rPr lang="de-CH" sz="800" dirty="0">
                  <a:latin typeface="Arial" panose="020B0604020202020204" pitchFamily="34" charset="0"/>
                  <a:cs typeface="Arial" panose="020B0604020202020204" pitchFamily="34" charset="0"/>
                </a:rPr>
                <a:t>Test</a:t>
              </a:r>
            </a:p>
          </p:txBody>
        </p:sp>
        <p:sp>
          <p:nvSpPr>
            <p:cNvPr id="24" name="Textfeld 23"/>
            <p:cNvSpPr txBox="1"/>
            <p:nvPr/>
          </p:nvSpPr>
          <p:spPr>
            <a:xfrm>
              <a:off x="1658707" y="194400"/>
              <a:ext cx="311304" cy="355127"/>
            </a:xfrm>
            <a:prstGeom prst="rect">
              <a:avLst/>
            </a:prstGeom>
            <a:noFill/>
          </p:spPr>
          <p:txBody>
            <a:bodyPr wrap="none" rtlCol="0">
              <a:spAutoFit/>
            </a:bodyPr>
            <a:lstStyle/>
            <a:p>
              <a:r>
                <a:rPr lang="de-CH" b="1" dirty="0">
                  <a:solidFill>
                    <a:schemeClr val="bg1"/>
                  </a:solidFill>
                  <a:sym typeface="Symbol" panose="05050102010706020507" pitchFamily="18" charset="2"/>
                </a:rPr>
                <a:t></a:t>
              </a:r>
              <a:endParaRPr lang="de-CH" b="1" dirty="0">
                <a:solidFill>
                  <a:schemeClr val="bg1"/>
                </a:solidFill>
              </a:endParaRPr>
            </a:p>
          </p:txBody>
        </p:sp>
        <p:sp>
          <p:nvSpPr>
            <p:cNvPr id="25" name="Textfeld 24"/>
            <p:cNvSpPr txBox="1"/>
            <p:nvPr/>
          </p:nvSpPr>
          <p:spPr>
            <a:xfrm>
              <a:off x="1592925" y="93600"/>
              <a:ext cx="482824" cy="292388"/>
            </a:xfrm>
            <a:prstGeom prst="rect">
              <a:avLst/>
            </a:prstGeom>
            <a:noFill/>
          </p:spPr>
          <p:txBody>
            <a:bodyPr wrap="none" tIns="0" rtlCol="0">
              <a:spAutoFit/>
            </a:bodyPr>
            <a:lstStyle/>
            <a:p>
              <a:r>
                <a:rPr lang="de-CH" sz="800" dirty="0">
                  <a:solidFill>
                    <a:schemeClr val="bg1">
                      <a:lumMod val="50000"/>
                    </a:schemeClr>
                  </a:solidFill>
                  <a:latin typeface="Arial" panose="020B0604020202020204" pitchFamily="34" charset="0"/>
                  <a:cs typeface="Arial" panose="020B0604020202020204" pitchFamily="34" charset="0"/>
                  <a:sym typeface="Symbol" panose="05050102010706020507" pitchFamily="18" charset="2"/>
                </a:rPr>
                <a:t>selber</a:t>
              </a:r>
              <a:br>
                <a:rPr lang="de-CH" sz="800" dirty="0">
                  <a:solidFill>
                    <a:schemeClr val="bg1">
                      <a:lumMod val="50000"/>
                    </a:schemeClr>
                  </a:solidFill>
                  <a:latin typeface="Arial" panose="020B0604020202020204" pitchFamily="34" charset="0"/>
                  <a:cs typeface="Arial" panose="020B0604020202020204" pitchFamily="34" charset="0"/>
                  <a:sym typeface="Symbol" panose="05050102010706020507" pitchFamily="18" charset="2"/>
                </a:rPr>
              </a:br>
              <a:r>
                <a:rPr lang="de-CH" sz="800" dirty="0">
                  <a:solidFill>
                    <a:schemeClr val="bg1">
                      <a:lumMod val="50000"/>
                    </a:schemeClr>
                  </a:solidFill>
                  <a:latin typeface="Arial" panose="020B0604020202020204" pitchFamily="34" charset="0"/>
                  <a:cs typeface="Arial" panose="020B0604020202020204" pitchFamily="34" charset="0"/>
                  <a:sym typeface="Symbol" panose="05050102010706020507" pitchFamily="18" charset="2"/>
                </a:rPr>
                <a:t>Finger</a:t>
              </a:r>
              <a:endParaRPr lang="de-CH" sz="800" dirty="0">
                <a:solidFill>
                  <a:schemeClr val="bg1">
                    <a:lumMod val="50000"/>
                  </a:schemeClr>
                </a:solidFill>
                <a:latin typeface="Arial" panose="020B0604020202020204" pitchFamily="34" charset="0"/>
                <a:cs typeface="Arial" panose="020B0604020202020204" pitchFamily="34" charset="0"/>
              </a:endParaRPr>
            </a:p>
          </p:txBody>
        </p:sp>
        <p:cxnSp>
          <p:nvCxnSpPr>
            <p:cNvPr id="26" name="Gerader Verbinder 25"/>
            <p:cNvCxnSpPr/>
            <p:nvPr/>
          </p:nvCxnSpPr>
          <p:spPr>
            <a:xfrm>
              <a:off x="1836221" y="539999"/>
              <a:ext cx="36000" cy="288000"/>
            </a:xfrm>
            <a:prstGeom prst="line">
              <a:avLst/>
            </a:prstGeom>
            <a:ln w="12700" cap="rnd">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7" name="Textfeld 26"/>
            <p:cNvSpPr txBox="1"/>
            <p:nvPr/>
          </p:nvSpPr>
          <p:spPr>
            <a:xfrm>
              <a:off x="1248437" y="92687"/>
              <a:ext cx="460382" cy="292388"/>
            </a:xfrm>
            <a:prstGeom prst="rect">
              <a:avLst/>
            </a:prstGeom>
            <a:noFill/>
          </p:spPr>
          <p:txBody>
            <a:bodyPr wrap="none" tIns="0" rtlCol="0">
              <a:spAutoFit/>
            </a:bodyPr>
            <a:lstStyle/>
            <a:p>
              <a:r>
                <a:rPr lang="de-CH" sz="800" dirty="0">
                  <a:latin typeface="Arial" panose="020B0604020202020204" pitchFamily="34" charset="0"/>
                  <a:cs typeface="Arial" panose="020B0604020202020204" pitchFamily="34" charset="0"/>
                  <a:sym typeface="Symbol" panose="05050102010706020507" pitchFamily="18" charset="2"/>
                </a:rPr>
                <a:t>selbe</a:t>
              </a:r>
            </a:p>
            <a:p>
              <a:r>
                <a:rPr lang="de-CH" sz="800" dirty="0">
                  <a:latin typeface="Arial" panose="020B0604020202020204" pitchFamily="34" charset="0"/>
                  <a:cs typeface="Arial" panose="020B0604020202020204" pitchFamily="34" charset="0"/>
                  <a:sym typeface="Symbol" panose="05050102010706020507" pitchFamily="18" charset="2"/>
                </a:rPr>
                <a:t>Taste</a:t>
              </a:r>
              <a:endParaRPr lang="de-CH" sz="800" dirty="0">
                <a:latin typeface="Arial" panose="020B0604020202020204" pitchFamily="34" charset="0"/>
                <a:cs typeface="Arial" panose="020B0604020202020204" pitchFamily="34" charset="0"/>
              </a:endParaRPr>
            </a:p>
          </p:txBody>
        </p:sp>
        <p:graphicFrame>
          <p:nvGraphicFramePr>
            <p:cNvPr id="28" name="Diagramm 27"/>
            <p:cNvGraphicFramePr>
              <a:graphicFrameLocks/>
            </p:cNvGraphicFramePr>
            <p:nvPr>
              <p:extLst>
                <p:ext uri="{D42A27DB-BD31-4B8C-83A1-F6EECF244321}">
                  <p14:modId xmlns:p14="http://schemas.microsoft.com/office/powerpoint/2010/main" val="605687562"/>
                </p:ext>
              </p:extLst>
            </p:nvPr>
          </p:nvGraphicFramePr>
          <p:xfrm>
            <a:off x="2304000" y="0"/>
            <a:ext cx="1728000" cy="1800000"/>
          </p:xfrm>
          <a:graphic>
            <a:graphicData uri="http://schemas.openxmlformats.org/drawingml/2006/chart">
              <c:chart xmlns:c="http://schemas.openxmlformats.org/drawingml/2006/chart" xmlns:r="http://schemas.openxmlformats.org/officeDocument/2006/relationships" r:id="rId5"/>
            </a:graphicData>
          </a:graphic>
        </p:graphicFrame>
      </p:grpSp>
      <p:sp>
        <p:nvSpPr>
          <p:cNvPr id="40" name="Textfeld 39"/>
          <p:cNvSpPr txBox="1"/>
          <p:nvPr/>
        </p:nvSpPr>
        <p:spPr>
          <a:xfrm>
            <a:off x="5220000" y="3805200"/>
            <a:ext cx="3600000" cy="578038"/>
          </a:xfrm>
          <a:prstGeom prst="rect">
            <a:avLst/>
          </a:prstGeom>
          <a:noFill/>
        </p:spPr>
        <p:txBody>
          <a:bodyPr wrap="square" lIns="0" tIns="0" rIns="0" bIns="36000" rtlCol="0">
            <a:spAutoFit/>
          </a:bodyPr>
          <a:lstStyle/>
          <a:p>
            <a:pPr>
              <a:lnSpc>
                <a:spcPct val="110000"/>
              </a:lnSpc>
            </a:pPr>
            <a:r>
              <a:rPr lang="de-CH" sz="800" dirty="0">
                <a:latin typeface="Arial" panose="020B0604020202020204" pitchFamily="34" charset="0"/>
                <a:cs typeface="Arial" panose="020B0604020202020204" pitchFamily="34" charset="0"/>
              </a:rPr>
              <a:t>Literaturnachweis:</a:t>
            </a:r>
          </a:p>
          <a:p>
            <a:pPr>
              <a:lnSpc>
                <a:spcPct val="110000"/>
              </a:lnSpc>
            </a:pPr>
            <a:r>
              <a:rPr lang="en-US" sz="800" dirty="0">
                <a:latin typeface="Arial" panose="020B0604020202020204" pitchFamily="34" charset="0"/>
                <a:cs typeface="Arial" panose="020B0604020202020204" pitchFamily="34" charset="0"/>
              </a:rPr>
              <a:t>Willingham, D. B., Wells, L. A., Farrell, J. M. &amp; </a:t>
            </a:r>
            <a:r>
              <a:rPr lang="en-US" sz="800" dirty="0" err="1">
                <a:latin typeface="Arial" panose="020B0604020202020204" pitchFamily="34" charset="0"/>
                <a:cs typeface="Arial" panose="020B0604020202020204" pitchFamily="34" charset="0"/>
              </a:rPr>
              <a:t>Stemwedel</a:t>
            </a:r>
            <a:r>
              <a:rPr lang="en-US" sz="800" dirty="0">
                <a:latin typeface="Arial" panose="020B0604020202020204" pitchFamily="34" charset="0"/>
                <a:cs typeface="Arial" panose="020B0604020202020204" pitchFamily="34" charset="0"/>
              </a:rPr>
              <a:t>, M. E. (2000). Implicit motor sequence learning is represented in response locations</a:t>
            </a:r>
            <a:r>
              <a:rPr lang="en-US" sz="800" i="1" dirty="0">
                <a:latin typeface="Arial" panose="020B0604020202020204" pitchFamily="34" charset="0"/>
                <a:cs typeface="Arial" panose="020B0604020202020204" pitchFamily="34" charset="0"/>
              </a:rPr>
              <a:t>. Memory &amp; Cognition</a:t>
            </a:r>
            <a:r>
              <a:rPr lang="en-US" sz="800" dirty="0">
                <a:latin typeface="Arial" panose="020B0604020202020204" pitchFamily="34" charset="0"/>
                <a:cs typeface="Arial" panose="020B0604020202020204" pitchFamily="34" charset="0"/>
              </a:rPr>
              <a:t>, </a:t>
            </a:r>
            <a:r>
              <a:rPr lang="en-US" sz="800" i="1" dirty="0">
                <a:latin typeface="Arial" panose="020B0604020202020204" pitchFamily="34" charset="0"/>
                <a:cs typeface="Arial" panose="020B0604020202020204" pitchFamily="34" charset="0"/>
              </a:rPr>
              <a:t>28</a:t>
            </a:r>
            <a:r>
              <a:rPr lang="en-US" sz="800" dirty="0">
                <a:latin typeface="Arial" panose="020B0604020202020204" pitchFamily="34" charset="0"/>
                <a:cs typeface="Arial" panose="020B0604020202020204" pitchFamily="34" charset="0"/>
              </a:rPr>
              <a:t>(3), 366–375. https://doi.org/10.3758/BF03198552</a:t>
            </a:r>
            <a:endParaRPr lang="de-CH" sz="800" dirty="0">
              <a:latin typeface="Arial" panose="020B0604020202020204" pitchFamily="34" charset="0"/>
              <a:cs typeface="Arial" panose="020B0604020202020204" pitchFamily="34" charset="0"/>
            </a:endParaRPr>
          </a:p>
        </p:txBody>
      </p:sp>
      <p:pic>
        <p:nvPicPr>
          <p:cNvPr id="41" name="Grafik 40"/>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738153" y="360000"/>
            <a:ext cx="1116000" cy="1584000"/>
          </a:xfrm>
          <a:prstGeom prst="rect">
            <a:avLst/>
          </a:prstGeom>
        </p:spPr>
      </p:pic>
      <p:grpSp>
        <p:nvGrpSpPr>
          <p:cNvPr id="42" name="Gruppieren 41"/>
          <p:cNvGrpSpPr/>
          <p:nvPr/>
        </p:nvGrpSpPr>
        <p:grpSpPr>
          <a:xfrm rot="16200000">
            <a:off x="-2373750" y="2373750"/>
            <a:ext cx="5143500" cy="396000"/>
            <a:chOff x="720000" y="3600000"/>
            <a:chExt cx="4716000" cy="396000"/>
          </a:xfrm>
        </p:grpSpPr>
        <p:sp>
          <p:nvSpPr>
            <p:cNvPr id="43" name="Rechteck 42"/>
            <p:cNvSpPr/>
            <p:nvPr/>
          </p:nvSpPr>
          <p:spPr>
            <a:xfrm>
              <a:off x="720000" y="3600000"/>
              <a:ext cx="4716000" cy="396000"/>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4" name="Rechteck 43"/>
            <p:cNvSpPr/>
            <p:nvPr/>
          </p:nvSpPr>
          <p:spPr>
            <a:xfrm>
              <a:off x="1584000" y="3600000"/>
              <a:ext cx="3852000" cy="369332"/>
            </a:xfrm>
            <a:prstGeom prst="rect">
              <a:avLst/>
            </a:prstGeom>
          </p:spPr>
          <p:txBody>
            <a:bodyPr wrap="square" lIns="72000" tIns="0" rIns="36000" bIns="0" anchor="ctr" anchorCtr="0">
              <a:spAutoFit/>
            </a:bodyPr>
            <a:lstStyle/>
            <a:p>
              <a:r>
                <a:rPr lang="de-CH" sz="600" dirty="0">
                  <a:solidFill>
                    <a:srgbClr val="404041"/>
                  </a:solidFill>
                  <a:latin typeface="Arial" panose="020B0604020202020204" pitchFamily="34" charset="0"/>
                  <a:cs typeface="Arial" panose="020B0604020202020204" pitchFamily="34" charset="0"/>
                </a:rPr>
                <a:t>Diese </a:t>
              </a:r>
              <a:r>
                <a:rPr lang="de-DE" sz="600" dirty="0">
                  <a:solidFill>
                    <a:srgbClr val="404041"/>
                  </a:solidFill>
                  <a:latin typeface="Arial" panose="020B0604020202020204" pitchFamily="34" charset="0"/>
                  <a:cs typeface="Arial" panose="020B0604020202020204" pitchFamily="34" charset="0"/>
                </a:rPr>
                <a:t>Abbildung darf nur unter der Bedingung für beliebige Zwecke genutzt (geteilt, bearbeitet, vervielfältigt, verbreitet, öffentlich zugänglich gemacht) werden, dass auf etwaige Veränderungen hingewiesen wird, dass eine Verbreitung unter denselben Lizenzbedingungen erfolgt und dass in folgender Weise Urheber- und Rechteangaben gemacht werden: </a:t>
              </a:r>
              <a:br>
                <a:rPr lang="de-DE" sz="600" dirty="0">
                  <a:solidFill>
                    <a:srgbClr val="404041"/>
                  </a:solidFill>
                  <a:latin typeface="Arial" panose="020B0604020202020204" pitchFamily="34" charset="0"/>
                  <a:cs typeface="Arial" panose="020B0604020202020204" pitchFamily="34" charset="0"/>
                </a:rPr>
              </a:br>
              <a:r>
                <a:rPr lang="de-DE" sz="600" b="1" dirty="0">
                  <a:solidFill>
                    <a:srgbClr val="404041"/>
                  </a:solidFill>
                  <a:latin typeface="Arial" panose="020B0604020202020204" pitchFamily="34" charset="0"/>
                  <a:cs typeface="Arial" panose="020B0604020202020204" pitchFamily="34" charset="0"/>
                </a:rPr>
                <a:t>Bild: Hossner &amp; </a:t>
              </a:r>
              <a:r>
                <a:rPr lang="de-DE" sz="600" b="1" dirty="0" err="1">
                  <a:solidFill>
                    <a:srgbClr val="404041"/>
                  </a:solidFill>
                  <a:latin typeface="Arial" panose="020B0604020202020204" pitchFamily="34" charset="0"/>
                  <a:cs typeface="Arial" panose="020B0604020202020204" pitchFamily="34" charset="0"/>
                </a:rPr>
                <a:t>Künzell</a:t>
              </a:r>
              <a:r>
                <a:rPr lang="de-DE" sz="600" b="1" dirty="0">
                  <a:solidFill>
                    <a:srgbClr val="404041"/>
                  </a:solidFill>
                  <a:latin typeface="Arial" panose="020B0604020202020204" pitchFamily="34" charset="0"/>
                  <a:cs typeface="Arial" panose="020B0604020202020204" pitchFamily="34" charset="0"/>
                </a:rPr>
                <a:t>, lizenziert unter CC BY-SA, Einführung in die Bewegungswissenschaft</a:t>
              </a:r>
              <a:endParaRPr lang="de-CH" sz="600" b="1" dirty="0">
                <a:solidFill>
                  <a:srgbClr val="404041"/>
                </a:solidFill>
                <a:latin typeface="Arial" panose="020B0604020202020204" pitchFamily="34" charset="0"/>
                <a:cs typeface="Arial" panose="020B0604020202020204" pitchFamily="34" charset="0"/>
              </a:endParaRPr>
            </a:p>
          </p:txBody>
        </p:sp>
        <p:pic>
          <p:nvPicPr>
            <p:cNvPr id="45" name="Grafik 44"/>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09514" y="3609529"/>
              <a:ext cx="767808" cy="358776"/>
            </a:xfrm>
            <a:prstGeom prst="rect">
              <a:avLst/>
            </a:prstGeom>
          </p:spPr>
        </p:pic>
      </p:grpSp>
    </p:spTree>
    <p:extLst>
      <p:ext uri="{BB962C8B-B14F-4D97-AF65-F5344CB8AC3E}">
        <p14:creationId xmlns:p14="http://schemas.microsoft.com/office/powerpoint/2010/main" val="142565986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limpert_vorlage" id="{6C355E9D-E7CC-497C-BEDA-4244C2E90166}" vid="{DA6C627B-8DFA-4283-A5FB-DD9F9ADB50A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2204</Words>
  <Application>Microsoft Office PowerPoint</Application>
  <PresentationFormat>On-screen Show (16:9)</PresentationFormat>
  <Paragraphs>338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Hossner Ernst-Joachim</dc:creator>
  <cp:lastModifiedBy>Schlede, Jonathan (SPORT)</cp:lastModifiedBy>
  <cp:revision>49</cp:revision>
  <dcterms:created xsi:type="dcterms:W3CDTF">2021-08-31T15:53:59Z</dcterms:created>
  <dcterms:modified xsi:type="dcterms:W3CDTF">2022-03-04T12:52:29Z</dcterms:modified>
</cp:coreProperties>
</file>